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8_FD7D46E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4"/>
  </p:sldMasterIdLst>
  <p:notesMasterIdLst>
    <p:notesMasterId r:id="rId6"/>
  </p:notesMasterIdLst>
  <p:sldIdLst>
    <p:sldId id="296" r:id="rId5"/>
  </p:sldIdLst>
  <p:sldSz cx="34747200" cy="21945600"/>
  <p:notesSz cx="6858000" cy="9144000"/>
  <p:embeddedFontLst>
    <p:embeddedFont>
      <p:font typeface="Calibri" panose="020F0502020204030204" pitchFamily="34" charset="0"/>
      <p:regular r:id="rId7"/>
      <p:bold r:id="rId7"/>
      <p:italic r:id="rId7"/>
      <p:boldItalic r:id="rId7"/>
    </p:embeddedFont>
    <p:embeddedFont>
      <p:font typeface="Calibri Light" panose="020F0302020204030204" pitchFamily="34" charset="0"/>
      <p:regular r:id="rId8"/>
      <p:italic r:id="rId9"/>
    </p:embeddedFont>
    <p:embeddedFont>
      <p:font typeface="Latha" panose="020B0604020202020204" pitchFamily="34" charset="0"/>
      <p:regular r:id="rId10"/>
      <p:bold r:id="rId11"/>
    </p:embeddedFont>
    <p:embeddedFont>
      <p:font typeface="Lato" panose="020F0502020204030203" pitchFamily="34" charset="0"/>
      <p:regular r:id="rId7"/>
      <p:bold r:id="rId7"/>
      <p:italic r:id="rId7"/>
      <p:boldItalic r:id="rId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50B0DA3-2783-4B44-8B0F-72814657EA69}">
          <p14:sldIdLst>
            <p14:sldId id="296"/>
          </p14:sldIdLst>
        </p14:section>
      </p14:sectionLst>
    </p:ext>
    <p:ext uri="{EFAFB233-063F-42B5-8137-9DF3F51BA10A}">
      <p15:sldGuideLst xmlns:p15="http://schemas.microsoft.com/office/powerpoint/2012/main">
        <p15:guide id="2" pos="10961" userDrawn="1">
          <p15:clr>
            <a:srgbClr val="A4A3A4"/>
          </p15:clr>
        </p15:guide>
        <p15:guide id="3" pos="4239" userDrawn="1">
          <p15:clr>
            <a:srgbClr val="A4A3A4"/>
          </p15:clr>
        </p15:guide>
        <p15:guide id="4" pos="186" userDrawn="1">
          <p15:clr>
            <a:srgbClr val="A4A3A4"/>
          </p15:clr>
        </p15:guide>
        <p15:guide id="5" pos="525" userDrawn="1">
          <p15:clr>
            <a:srgbClr val="A4A3A4"/>
          </p15:clr>
        </p15:guide>
        <p15:guide id="6" orient="horz" pos="6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AF6728-522B-7A9B-6CCB-7E22379EFE58}" name="DENISE FATTIC" initials="DF" userId="S::DEF477@lindenwood.edu::f0ce5447-5ac6-4723-af28-11ae6bb12c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13A"/>
    <a:srgbClr val="952B30"/>
    <a:srgbClr val="FFD54F"/>
    <a:srgbClr val="FFC107"/>
    <a:srgbClr val="263238"/>
    <a:srgbClr val="1B5E20"/>
    <a:srgbClr val="E1E082"/>
    <a:srgbClr val="E04336"/>
    <a:srgbClr val="E91E63"/>
    <a:srgbClr val="B3E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94662-4D4C-4677-97E2-F914A1A6D560}" v="17" dt="2023-03-29T02:07:40.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p:cViewPr varScale="1">
        <p:scale>
          <a:sx n="31" d="100"/>
          <a:sy n="31" d="100"/>
        </p:scale>
        <p:origin x="248" y="344"/>
      </p:cViewPr>
      <p:guideLst>
        <p:guide pos="10961"/>
        <p:guide pos="4239"/>
        <p:guide pos="186"/>
        <p:guide pos="525"/>
        <p:guide orient="horz"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NUL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comments/modernComment_128_FD7D46E4.xml><?xml version="1.0" encoding="utf-8"?>
<p188:cmLst xmlns:a="http://schemas.openxmlformats.org/drawingml/2006/main" xmlns:r="http://schemas.openxmlformats.org/officeDocument/2006/relationships" xmlns:p188="http://schemas.microsoft.com/office/powerpoint/2018/8/main">
  <p188:cm id="{16954E39-0B11-4D05-9F9B-3FB96F3F9D0D}" authorId="{57AF6728-522B-7A9B-6CCB-7E22379EFE58}" status="resolved" created="2023-03-29T00:57:09.881" complete="100000">
    <ac:txMkLst xmlns:ac="http://schemas.microsoft.com/office/drawing/2013/main/command">
      <pc:docMk xmlns:pc="http://schemas.microsoft.com/office/powerpoint/2013/main/command"/>
      <pc:sldMk xmlns:pc="http://schemas.microsoft.com/office/powerpoint/2013/main/command" cId="4252845796" sldId="296"/>
      <ac:spMk id="3" creationId="{8E35B311-3C19-412C-ADE6-EB2E4158F366}"/>
      <ac:txMk cp="998" len="123">
        <ac:context len="1732" hash="2728618463"/>
      </ac:txMk>
    </ac:txMkLst>
    <p188:pos x="8002420" y="12085813"/>
    <p188:txBody>
      <a:bodyPr/>
      <a:lstStyle/>
      <a:p>
        <a:r>
          <a:rPr lang="en-US"/>
          <a:t>I altered this sentence significantly because it wasn't very clear. Make sure I didn't modify its meaning through my edits.</a:t>
        </a:r>
      </a:p>
    </p188:txBody>
  </p188:cm>
  <p188:cm id="{1B41E081-73C5-4957-A369-366CB4FD5CAC}" authorId="{57AF6728-522B-7A9B-6CCB-7E22379EFE58}" created="2023-03-29T01:01:38.991">
    <ac:txMkLst xmlns:ac="http://schemas.microsoft.com/office/drawing/2013/main/command">
      <pc:docMk xmlns:pc="http://schemas.microsoft.com/office/powerpoint/2013/main/command"/>
      <pc:sldMk xmlns:pc="http://schemas.microsoft.com/office/powerpoint/2013/main/command" cId="4252845796" sldId="296"/>
      <ac:spMk id="3" creationId="{8E35B311-3C19-412C-ADE6-EB2E4158F366}"/>
      <ac:txMk cp="1121" len="256">
        <ac:context len="1732" hash="2728618463"/>
      </ac:txMk>
    </ac:txMkLst>
    <p188:pos x="7461731" y="13835100"/>
    <p188:txBody>
      <a:bodyPr/>
      <a:lstStyle/>
      <a:p>
        <a:r>
          <a:rPr lang="en-US"/>
          <a:t>This phrase is confusing. What are we trying to say here?</a:t>
        </a:r>
      </a:p>
    </p188:txBody>
  </p188:cm>
  <p188:cm id="{E70A4D08-1C3D-46C7-8C0A-FA4B7AB9D07E}" authorId="{57AF6728-522B-7A9B-6CCB-7E22379EFE58}" status="resolved" created="2023-03-29T01:04:51.737" complete="100000">
    <ac:txMkLst xmlns:ac="http://schemas.microsoft.com/office/drawing/2013/main/command">
      <pc:docMk xmlns:pc="http://schemas.microsoft.com/office/powerpoint/2013/main/command"/>
      <pc:sldMk xmlns:pc="http://schemas.microsoft.com/office/powerpoint/2013/main/command" cId="4252845796" sldId="296"/>
      <ac:spMk id="3" creationId="{8E35B311-3C19-412C-ADE6-EB2E4158F366}"/>
      <ac:txMk cp="1519" len="207">
        <ac:context len="1732" hash="2728618463"/>
      </ac:txMk>
    </ac:txMkLst>
    <p188:pos x="8129641" y="16474933"/>
    <p188:txBody>
      <a:bodyPr/>
      <a:lstStyle/>
      <a:p>
        <a:r>
          <a:rPr lang="en-US"/>
          <a:t>Again - rewrote. Please review to ensure original intent is still present.</a:t>
        </a:r>
      </a:p>
    </p188:txBody>
  </p188:cm>
  <p188:cm id="{8D325F79-2D14-4436-8BB8-29F0387CDD21}" authorId="{57AF6728-522B-7A9B-6CCB-7E22379EFE58}" status="resolved" created="2023-03-29T01:07:11.994" complete="100000">
    <ac:txMkLst xmlns:ac="http://schemas.microsoft.com/office/drawing/2013/main/command">
      <pc:docMk xmlns:pc="http://schemas.microsoft.com/office/powerpoint/2013/main/command"/>
      <pc:sldMk xmlns:pc="http://schemas.microsoft.com/office/powerpoint/2013/main/command" cId="4252845796" sldId="296"/>
      <ac:spMk id="5" creationId="{DDC4359A-7BBB-495A-96DE-65574C0C88E6}"/>
      <ac:txMk cp="230">
        <ac:context len="233" hash="1534478916"/>
      </ac:txMk>
    </ac:txMkLst>
    <p188:pos x="11109326" y="13865432"/>
    <p188:txBody>
      <a:bodyPr/>
      <a:lstStyle/>
      <a:p>
        <a:r>
          <a:rPr lang="en-US"/>
          <a:t>Do we need to define this somewhere in the intro? Or spell it out here?</a:t>
        </a:r>
      </a:p>
    </p188:txBody>
  </p188:cm>
  <p188:cm id="{1A1A8D51-0D4F-4B3F-A06D-69CE649DE62C}" authorId="{57AF6728-522B-7A9B-6CCB-7E22379EFE58}" created="2023-03-29T01:11:19.183">
    <ac:txMkLst xmlns:ac="http://schemas.microsoft.com/office/drawing/2013/main/command">
      <pc:docMk xmlns:pc="http://schemas.microsoft.com/office/powerpoint/2013/main/command"/>
      <pc:sldMk xmlns:pc="http://schemas.microsoft.com/office/powerpoint/2013/main/command" cId="4252845796" sldId="296"/>
      <ac:spMk id="7" creationId="{87081D77-C473-B248-BE70-B669D65213B5}"/>
      <ac:txMk cp="658">
        <ac:context len="659" hash="4058408089"/>
      </ac:txMk>
    </ac:txMkLst>
    <p188:pos x="5447324" y="813513"/>
    <p188:txBody>
      <a:bodyPr/>
      <a:lstStyle/>
      <a:p>
        <a:r>
          <a:rPr lang="en-US"/>
          <a:t>Do we need to follow APA for table formats? If so, Table # goes above table and table title goes below table.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3/29/23</a:t>
            </a:fld>
            <a:endParaRPr lang="en-US"/>
          </a:p>
        </p:txBody>
      </p:sp>
      <p:sp>
        <p:nvSpPr>
          <p:cNvPr id="4" name="Slide Image Placeholder 3"/>
          <p:cNvSpPr>
            <a:spLocks noGrp="1" noRot="1" noChangeAspect="1"/>
          </p:cNvSpPr>
          <p:nvPr>
            <p:ph type="sldImg" idx="2"/>
          </p:nvPr>
        </p:nvSpPr>
        <p:spPr>
          <a:xfrm>
            <a:off x="985838" y="1143000"/>
            <a:ext cx="4886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828995" rtl="0" eaLnBrk="1" latinLnBrk="0" hangingPunct="1">
      <a:defRPr sz="1088" kern="1200">
        <a:solidFill>
          <a:schemeClr val="tx1"/>
        </a:solidFill>
        <a:latin typeface="+mn-lt"/>
        <a:ea typeface="+mn-ea"/>
        <a:cs typeface="+mn-cs"/>
      </a:defRPr>
    </a:lvl1pPr>
    <a:lvl2pPr marL="414498" algn="l" defTabSz="828995" rtl="0" eaLnBrk="1" latinLnBrk="0" hangingPunct="1">
      <a:defRPr sz="1088" kern="1200">
        <a:solidFill>
          <a:schemeClr val="tx1"/>
        </a:solidFill>
        <a:latin typeface="+mn-lt"/>
        <a:ea typeface="+mn-ea"/>
        <a:cs typeface="+mn-cs"/>
      </a:defRPr>
    </a:lvl2pPr>
    <a:lvl3pPr marL="828995" algn="l" defTabSz="828995" rtl="0" eaLnBrk="1" latinLnBrk="0" hangingPunct="1">
      <a:defRPr sz="1088" kern="1200">
        <a:solidFill>
          <a:schemeClr val="tx1"/>
        </a:solidFill>
        <a:latin typeface="+mn-lt"/>
        <a:ea typeface="+mn-ea"/>
        <a:cs typeface="+mn-cs"/>
      </a:defRPr>
    </a:lvl3pPr>
    <a:lvl4pPr marL="1243493" algn="l" defTabSz="828995" rtl="0" eaLnBrk="1" latinLnBrk="0" hangingPunct="1">
      <a:defRPr sz="1088" kern="1200">
        <a:solidFill>
          <a:schemeClr val="tx1"/>
        </a:solidFill>
        <a:latin typeface="+mn-lt"/>
        <a:ea typeface="+mn-ea"/>
        <a:cs typeface="+mn-cs"/>
      </a:defRPr>
    </a:lvl4pPr>
    <a:lvl5pPr marL="1657990" algn="l" defTabSz="828995" rtl="0" eaLnBrk="1" latinLnBrk="0" hangingPunct="1">
      <a:defRPr sz="1088" kern="1200">
        <a:solidFill>
          <a:schemeClr val="tx1"/>
        </a:solidFill>
        <a:latin typeface="+mn-lt"/>
        <a:ea typeface="+mn-ea"/>
        <a:cs typeface="+mn-cs"/>
      </a:defRPr>
    </a:lvl5pPr>
    <a:lvl6pPr marL="2072488" algn="l" defTabSz="828995" rtl="0" eaLnBrk="1" latinLnBrk="0" hangingPunct="1">
      <a:defRPr sz="1088" kern="1200">
        <a:solidFill>
          <a:schemeClr val="tx1"/>
        </a:solidFill>
        <a:latin typeface="+mn-lt"/>
        <a:ea typeface="+mn-ea"/>
        <a:cs typeface="+mn-cs"/>
      </a:defRPr>
    </a:lvl6pPr>
    <a:lvl7pPr marL="2486985" algn="l" defTabSz="828995" rtl="0" eaLnBrk="1" latinLnBrk="0" hangingPunct="1">
      <a:defRPr sz="1088" kern="1200">
        <a:solidFill>
          <a:schemeClr val="tx1"/>
        </a:solidFill>
        <a:latin typeface="+mn-lt"/>
        <a:ea typeface="+mn-ea"/>
        <a:cs typeface="+mn-cs"/>
      </a:defRPr>
    </a:lvl7pPr>
    <a:lvl8pPr marL="2901483" algn="l" defTabSz="828995" rtl="0" eaLnBrk="1" latinLnBrk="0" hangingPunct="1">
      <a:defRPr sz="1088" kern="1200">
        <a:solidFill>
          <a:schemeClr val="tx1"/>
        </a:solidFill>
        <a:latin typeface="+mn-lt"/>
        <a:ea typeface="+mn-ea"/>
        <a:cs typeface="+mn-cs"/>
      </a:defRPr>
    </a:lvl8pPr>
    <a:lvl9pPr marL="3315980" algn="l" defTabSz="828995" rtl="0" eaLnBrk="1" latinLnBrk="0" hangingPunct="1">
      <a:defRPr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1143000"/>
            <a:ext cx="4886325" cy="3086100"/>
          </a:xfrm>
        </p:spPr>
      </p:sp>
      <p:sp>
        <p:nvSpPr>
          <p:cNvPr id="3" name="Notes Placeholder 2"/>
          <p:cNvSpPr>
            <a:spLocks noGrp="1"/>
          </p:cNvSpPr>
          <p:nvPr>
            <p:ph type="body" idx="1"/>
          </p:nvPr>
        </p:nvSpPr>
        <p:spPr/>
        <p:txBody>
          <a:bodyPr/>
          <a:lstStyle/>
          <a:p>
            <a:r>
              <a:rPr lang="en-US"/>
              <a:t>Notes:</a:t>
            </a:r>
          </a:p>
          <a:p>
            <a:pPr marL="171450" indent="-171450">
              <a:buFont typeface="Arial" panose="020B0604020202020204" pitchFamily="34" charset="0"/>
              <a:buChar char="•"/>
            </a:pPr>
            <a:r>
              <a:rPr lang="en-US"/>
              <a:t>In </a:t>
            </a:r>
            <a:r>
              <a:rPr lang="en-US" err="1"/>
              <a:t>Powerpoint</a:t>
            </a:r>
            <a:r>
              <a:rPr lang="en-US"/>
              <a:t>, click View &gt; Guides</a:t>
            </a:r>
          </a:p>
          <a:p>
            <a:pPr marL="171450" indent="-171450">
              <a:buFont typeface="Arial" panose="020B0604020202020204" pitchFamily="34" charset="0"/>
              <a:buChar char="•"/>
            </a:pPr>
            <a:r>
              <a:rPr lang="en-US"/>
              <a:t>Keep text within gutter guides.</a:t>
            </a:r>
          </a:p>
          <a:p>
            <a:pPr marL="171450" indent="-171450">
              <a:buFont typeface="Arial" panose="020B0604020202020204" pitchFamily="34" charset="0"/>
              <a:buChar char="•"/>
            </a:pPr>
            <a:r>
              <a:rPr lang="en-US"/>
              <a:t>Author list: Don’t split names onto two lines (e.g., “Jimmy [break] Smith”). If that happens, use a new line, unless you need the space. </a:t>
            </a:r>
            <a:r>
              <a:rPr lang="en-US" b="1"/>
              <a:t>Bold the first names of anybody who’s presenting</a:t>
            </a:r>
            <a:r>
              <a:rPr lang="en-US"/>
              <a:t> in person.</a:t>
            </a:r>
          </a:p>
          <a:p>
            <a:pPr marL="171450" indent="-171450">
              <a:buFont typeface="Arial" panose="020B0604020202020204" pitchFamily="34" charset="0"/>
              <a:buChar char="•"/>
            </a:pPr>
            <a:r>
              <a:rPr lang="en-US"/>
              <a:t>Intro/methods/result: </a:t>
            </a:r>
            <a:r>
              <a:rPr lang="en-US" b="1"/>
              <a:t>Do not drop below font size 28</a:t>
            </a:r>
            <a:r>
              <a:rPr lang="en-US"/>
              <a:t>, but if you have extra space, jack up the font size until the space is full.</a:t>
            </a:r>
          </a:p>
          <a:p>
            <a:pPr marL="171450" indent="-171450">
              <a:buFont typeface="Arial" panose="020B0604020202020204" pitchFamily="34" charset="0"/>
              <a:buChar char="•"/>
            </a:pPr>
            <a:r>
              <a:rPr lang="en-US"/>
              <a:t>Do not use color in the sidebars except in graphs/figures. It’ll pull attention from the center and slow interpretation for passersby.</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3591562"/>
            <a:ext cx="26060400" cy="7640320"/>
          </a:xfrm>
        </p:spPr>
        <p:txBody>
          <a:bodyPr anchor="b"/>
          <a:lstStyle>
            <a:lvl1pPr algn="ctr">
              <a:defRPr sz="17100"/>
            </a:lvl1pPr>
          </a:lstStyle>
          <a:p>
            <a:r>
              <a:rPr lang="en-US"/>
              <a:t>Click to edit Master title style</a:t>
            </a:r>
          </a:p>
        </p:txBody>
      </p:sp>
      <p:sp>
        <p:nvSpPr>
          <p:cNvPr id="3" name="Subtitle 2"/>
          <p:cNvSpPr>
            <a:spLocks noGrp="1"/>
          </p:cNvSpPr>
          <p:nvPr>
            <p:ph type="subTitle" idx="1"/>
          </p:nvPr>
        </p:nvSpPr>
        <p:spPr>
          <a:xfrm>
            <a:off x="4343400" y="11526522"/>
            <a:ext cx="26060400" cy="5298438"/>
          </a:xfrm>
        </p:spPr>
        <p:txBody>
          <a:bodyPr/>
          <a:lstStyle>
            <a:lvl1pPr marL="0" indent="0" algn="ctr">
              <a:buNone/>
              <a:defRPr sz="6840"/>
            </a:lvl1pPr>
            <a:lvl2pPr marL="1303020" indent="0" algn="ctr">
              <a:buNone/>
              <a:defRPr sz="5700"/>
            </a:lvl2pPr>
            <a:lvl3pPr marL="2606040" indent="0" algn="ctr">
              <a:buNone/>
              <a:defRPr sz="5130"/>
            </a:lvl3pPr>
            <a:lvl4pPr marL="3909060" indent="0" algn="ctr">
              <a:buNone/>
              <a:defRPr sz="4560"/>
            </a:lvl4pPr>
            <a:lvl5pPr marL="5212080" indent="0" algn="ctr">
              <a:buNone/>
              <a:defRPr sz="4560"/>
            </a:lvl5pPr>
            <a:lvl6pPr marL="6515100" indent="0" algn="ctr">
              <a:buNone/>
              <a:defRPr sz="4560"/>
            </a:lvl6pPr>
            <a:lvl7pPr marL="7818120" indent="0" algn="ctr">
              <a:buNone/>
              <a:defRPr sz="4560"/>
            </a:lvl7pPr>
            <a:lvl8pPr marL="9121140" indent="0" algn="ctr">
              <a:buNone/>
              <a:defRPr sz="4560"/>
            </a:lvl8pPr>
            <a:lvl9pPr marL="10424160" indent="0" algn="ctr">
              <a:buNone/>
              <a:defRPr sz="4560"/>
            </a:lvl9pPr>
          </a:lstStyle>
          <a:p>
            <a:r>
              <a:rPr lang="en-US"/>
              <a:t>Click to edit Master subtitle style</a:t>
            </a:r>
          </a:p>
        </p:txBody>
      </p:sp>
      <p:sp>
        <p:nvSpPr>
          <p:cNvPr id="4" name="Date Placeholder 3"/>
          <p:cNvSpPr>
            <a:spLocks noGrp="1"/>
          </p:cNvSpPr>
          <p:nvPr>
            <p:ph type="dt" sz="half" idx="10"/>
          </p:nvPr>
        </p:nvSpPr>
        <p:spPr/>
        <p:txBody>
          <a:bodyPr/>
          <a:lstStyle/>
          <a:p>
            <a:fld id="{3F135061-2F74-46D4-9F8F-C77EF304855D}" type="datetimeFigureOut">
              <a:rPr lang="en-US" smtClean="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5539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5061-2F74-46D4-9F8F-C77EF304855D}" type="datetimeFigureOut">
              <a:rPr lang="en-US" smtClean="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48057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5965" y="1168400"/>
            <a:ext cx="7492365"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8870" y="1168400"/>
            <a:ext cx="22042755"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5061-2F74-46D4-9F8F-C77EF304855D}" type="datetimeFigureOut">
              <a:rPr lang="en-US" smtClean="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8471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35061-2F74-46D4-9F8F-C77EF304855D}" type="datetimeFigureOut">
              <a:rPr lang="en-US" smtClean="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12617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70773" y="5471163"/>
            <a:ext cx="29969460" cy="9128758"/>
          </a:xfrm>
        </p:spPr>
        <p:txBody>
          <a:bodyPr anchor="b"/>
          <a:lstStyle>
            <a:lvl1pPr>
              <a:defRPr sz="17100"/>
            </a:lvl1pPr>
          </a:lstStyle>
          <a:p>
            <a:r>
              <a:rPr lang="en-US"/>
              <a:t>Click to edit Master title style</a:t>
            </a:r>
          </a:p>
        </p:txBody>
      </p:sp>
      <p:sp>
        <p:nvSpPr>
          <p:cNvPr id="3" name="Text Placeholder 2"/>
          <p:cNvSpPr>
            <a:spLocks noGrp="1"/>
          </p:cNvSpPr>
          <p:nvPr>
            <p:ph type="body" idx="1"/>
          </p:nvPr>
        </p:nvSpPr>
        <p:spPr>
          <a:xfrm>
            <a:off x="2370773" y="14686283"/>
            <a:ext cx="29969460" cy="4800598"/>
          </a:xfrm>
        </p:spPr>
        <p:txBody>
          <a:bodyPr/>
          <a:lstStyle>
            <a:lvl1pPr marL="0" indent="0">
              <a:buNone/>
              <a:defRPr sz="6840">
                <a:solidFill>
                  <a:schemeClr val="tx1">
                    <a:tint val="75000"/>
                  </a:schemeClr>
                </a:solidFill>
              </a:defRPr>
            </a:lvl1pPr>
            <a:lvl2pPr marL="1303020" indent="0">
              <a:buNone/>
              <a:defRPr sz="5700">
                <a:solidFill>
                  <a:schemeClr val="tx1">
                    <a:tint val="75000"/>
                  </a:schemeClr>
                </a:solidFill>
              </a:defRPr>
            </a:lvl2pPr>
            <a:lvl3pPr marL="2606040" indent="0">
              <a:buNone/>
              <a:defRPr sz="5130">
                <a:solidFill>
                  <a:schemeClr val="tx1">
                    <a:tint val="75000"/>
                  </a:schemeClr>
                </a:solidFill>
              </a:defRPr>
            </a:lvl3pPr>
            <a:lvl4pPr marL="3909060" indent="0">
              <a:buNone/>
              <a:defRPr sz="4560">
                <a:solidFill>
                  <a:schemeClr val="tx1">
                    <a:tint val="75000"/>
                  </a:schemeClr>
                </a:solidFill>
              </a:defRPr>
            </a:lvl4pPr>
            <a:lvl5pPr marL="5212080" indent="0">
              <a:buNone/>
              <a:defRPr sz="4560">
                <a:solidFill>
                  <a:schemeClr val="tx1">
                    <a:tint val="75000"/>
                  </a:schemeClr>
                </a:solidFill>
              </a:defRPr>
            </a:lvl5pPr>
            <a:lvl6pPr marL="6515100" indent="0">
              <a:buNone/>
              <a:defRPr sz="4560">
                <a:solidFill>
                  <a:schemeClr val="tx1">
                    <a:tint val="75000"/>
                  </a:schemeClr>
                </a:solidFill>
              </a:defRPr>
            </a:lvl6pPr>
            <a:lvl7pPr marL="7818120" indent="0">
              <a:buNone/>
              <a:defRPr sz="4560">
                <a:solidFill>
                  <a:schemeClr val="tx1">
                    <a:tint val="75000"/>
                  </a:schemeClr>
                </a:solidFill>
              </a:defRPr>
            </a:lvl7pPr>
            <a:lvl8pPr marL="9121140" indent="0">
              <a:buNone/>
              <a:defRPr sz="4560">
                <a:solidFill>
                  <a:schemeClr val="tx1">
                    <a:tint val="75000"/>
                  </a:schemeClr>
                </a:solidFill>
              </a:defRPr>
            </a:lvl8pPr>
            <a:lvl9pPr marL="10424160" indent="0">
              <a:buNone/>
              <a:defRPr sz="4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67248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88870" y="5842000"/>
            <a:ext cx="147675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590770" y="5842000"/>
            <a:ext cx="147675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35061-2F74-46D4-9F8F-C77EF304855D}" type="datetimeFigureOut">
              <a:rPr lang="en-US" smtClean="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956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168401"/>
            <a:ext cx="29969460" cy="4241802"/>
          </a:xfrm>
        </p:spPr>
        <p:txBody>
          <a:bodyPr/>
          <a:lstStyle/>
          <a:p>
            <a:r>
              <a:rPr lang="en-US"/>
              <a:t>Click to edit Master title style</a:t>
            </a:r>
          </a:p>
        </p:txBody>
      </p:sp>
      <p:sp>
        <p:nvSpPr>
          <p:cNvPr id="3" name="Text Placeholder 2"/>
          <p:cNvSpPr>
            <a:spLocks noGrp="1"/>
          </p:cNvSpPr>
          <p:nvPr>
            <p:ph type="body" idx="1"/>
          </p:nvPr>
        </p:nvSpPr>
        <p:spPr>
          <a:xfrm>
            <a:off x="2393397" y="5379722"/>
            <a:ext cx="14699693" cy="2636518"/>
          </a:xfrm>
        </p:spPr>
        <p:txBody>
          <a:bodyPr anchor="b"/>
          <a:lstStyle>
            <a:lvl1pPr marL="0" indent="0">
              <a:buNone/>
              <a:defRPr sz="6840" b="1"/>
            </a:lvl1pPr>
            <a:lvl2pPr marL="1303020" indent="0">
              <a:buNone/>
              <a:defRPr sz="5700" b="1"/>
            </a:lvl2pPr>
            <a:lvl3pPr marL="2606040" indent="0">
              <a:buNone/>
              <a:defRPr sz="5130" b="1"/>
            </a:lvl3pPr>
            <a:lvl4pPr marL="3909060" indent="0">
              <a:buNone/>
              <a:defRPr sz="4560" b="1"/>
            </a:lvl4pPr>
            <a:lvl5pPr marL="5212080" indent="0">
              <a:buNone/>
              <a:defRPr sz="4560" b="1"/>
            </a:lvl5pPr>
            <a:lvl6pPr marL="6515100" indent="0">
              <a:buNone/>
              <a:defRPr sz="4560" b="1"/>
            </a:lvl6pPr>
            <a:lvl7pPr marL="7818120" indent="0">
              <a:buNone/>
              <a:defRPr sz="4560" b="1"/>
            </a:lvl7pPr>
            <a:lvl8pPr marL="9121140" indent="0">
              <a:buNone/>
              <a:defRPr sz="4560" b="1"/>
            </a:lvl8pPr>
            <a:lvl9pPr marL="10424160" indent="0">
              <a:buNone/>
              <a:defRPr sz="4560" b="1"/>
            </a:lvl9pPr>
          </a:lstStyle>
          <a:p>
            <a:pPr lvl="0"/>
            <a:r>
              <a:rPr lang="en-US"/>
              <a:t>Click to edit Master text styles</a:t>
            </a:r>
          </a:p>
        </p:txBody>
      </p:sp>
      <p:sp>
        <p:nvSpPr>
          <p:cNvPr id="4" name="Content Placeholder 3"/>
          <p:cNvSpPr>
            <a:spLocks noGrp="1"/>
          </p:cNvSpPr>
          <p:nvPr>
            <p:ph sz="half" idx="2"/>
          </p:nvPr>
        </p:nvSpPr>
        <p:spPr>
          <a:xfrm>
            <a:off x="2393397" y="8016240"/>
            <a:ext cx="14699693"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7590770" y="5379722"/>
            <a:ext cx="14772086" cy="2636518"/>
          </a:xfrm>
        </p:spPr>
        <p:txBody>
          <a:bodyPr anchor="b"/>
          <a:lstStyle>
            <a:lvl1pPr marL="0" indent="0">
              <a:buNone/>
              <a:defRPr sz="6840" b="1"/>
            </a:lvl1pPr>
            <a:lvl2pPr marL="1303020" indent="0">
              <a:buNone/>
              <a:defRPr sz="5700" b="1"/>
            </a:lvl2pPr>
            <a:lvl3pPr marL="2606040" indent="0">
              <a:buNone/>
              <a:defRPr sz="5130" b="1"/>
            </a:lvl3pPr>
            <a:lvl4pPr marL="3909060" indent="0">
              <a:buNone/>
              <a:defRPr sz="4560" b="1"/>
            </a:lvl4pPr>
            <a:lvl5pPr marL="5212080" indent="0">
              <a:buNone/>
              <a:defRPr sz="4560" b="1"/>
            </a:lvl5pPr>
            <a:lvl6pPr marL="6515100" indent="0">
              <a:buNone/>
              <a:defRPr sz="4560" b="1"/>
            </a:lvl6pPr>
            <a:lvl7pPr marL="7818120" indent="0">
              <a:buNone/>
              <a:defRPr sz="4560" b="1"/>
            </a:lvl7pPr>
            <a:lvl8pPr marL="9121140" indent="0">
              <a:buNone/>
              <a:defRPr sz="4560" b="1"/>
            </a:lvl8pPr>
            <a:lvl9pPr marL="10424160" indent="0">
              <a:buNone/>
              <a:defRPr sz="4560" b="1"/>
            </a:lvl9pPr>
          </a:lstStyle>
          <a:p>
            <a:pPr lvl="0"/>
            <a:r>
              <a:rPr lang="en-US"/>
              <a:t>Click to edit Master text styles</a:t>
            </a:r>
          </a:p>
        </p:txBody>
      </p:sp>
      <p:sp>
        <p:nvSpPr>
          <p:cNvPr id="6" name="Content Placeholder 5"/>
          <p:cNvSpPr>
            <a:spLocks noGrp="1"/>
          </p:cNvSpPr>
          <p:nvPr>
            <p:ph sz="quarter" idx="4"/>
          </p:nvPr>
        </p:nvSpPr>
        <p:spPr>
          <a:xfrm>
            <a:off x="17590770" y="8016240"/>
            <a:ext cx="14772086"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35061-2F74-46D4-9F8F-C77EF304855D}" type="datetimeFigureOut">
              <a:rPr lang="en-US" smtClean="0"/>
              <a:t>3/29/23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6571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35061-2F74-46D4-9F8F-C77EF304855D}" type="datetimeFigureOut">
              <a:rPr lang="en-US" smtClean="0"/>
              <a:t>3/29/23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440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3/29/23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28620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7" y="1463040"/>
            <a:ext cx="11206875" cy="5120640"/>
          </a:xfrm>
        </p:spPr>
        <p:txBody>
          <a:bodyPr anchor="b"/>
          <a:lstStyle>
            <a:lvl1pPr>
              <a:defRPr sz="9120"/>
            </a:lvl1pPr>
          </a:lstStyle>
          <a:p>
            <a:r>
              <a:rPr lang="en-US"/>
              <a:t>Click to edit Master title style</a:t>
            </a:r>
          </a:p>
        </p:txBody>
      </p:sp>
      <p:sp>
        <p:nvSpPr>
          <p:cNvPr id="3" name="Content Placeholder 2"/>
          <p:cNvSpPr>
            <a:spLocks noGrp="1"/>
          </p:cNvSpPr>
          <p:nvPr>
            <p:ph idx="1"/>
          </p:nvPr>
        </p:nvSpPr>
        <p:spPr>
          <a:xfrm>
            <a:off x="14772086" y="3159762"/>
            <a:ext cx="17590770" cy="15595600"/>
          </a:xfrm>
        </p:spPr>
        <p:txBody>
          <a:bodyPr/>
          <a:lstStyle>
            <a:lvl1pPr>
              <a:defRPr sz="9120"/>
            </a:lvl1pPr>
            <a:lvl2pPr>
              <a:defRPr sz="7980"/>
            </a:lvl2pPr>
            <a:lvl3pPr>
              <a:defRPr sz="684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93397" y="6583680"/>
            <a:ext cx="11206875" cy="12197082"/>
          </a:xfrm>
        </p:spPr>
        <p:txBody>
          <a:bodyPr/>
          <a:lstStyle>
            <a:lvl1pPr marL="0" indent="0">
              <a:buNone/>
              <a:defRPr sz="4560"/>
            </a:lvl1pPr>
            <a:lvl2pPr marL="1303020" indent="0">
              <a:buNone/>
              <a:defRPr sz="3990"/>
            </a:lvl2pPr>
            <a:lvl3pPr marL="2606040" indent="0">
              <a:buNone/>
              <a:defRPr sz="3420"/>
            </a:lvl3pPr>
            <a:lvl4pPr marL="3909060" indent="0">
              <a:buNone/>
              <a:defRPr sz="2850"/>
            </a:lvl4pPr>
            <a:lvl5pPr marL="5212080" indent="0">
              <a:buNone/>
              <a:defRPr sz="2850"/>
            </a:lvl5pPr>
            <a:lvl6pPr marL="6515100" indent="0">
              <a:buNone/>
              <a:defRPr sz="2850"/>
            </a:lvl6pPr>
            <a:lvl7pPr marL="7818120" indent="0">
              <a:buNone/>
              <a:defRPr sz="2850"/>
            </a:lvl7pPr>
            <a:lvl8pPr marL="9121140" indent="0">
              <a:buNone/>
              <a:defRPr sz="2850"/>
            </a:lvl8pPr>
            <a:lvl9pPr marL="10424160" indent="0">
              <a:buNone/>
              <a:defRPr sz="285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8524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7" y="1463040"/>
            <a:ext cx="11206875" cy="5120640"/>
          </a:xfrm>
        </p:spPr>
        <p:txBody>
          <a:bodyPr anchor="b"/>
          <a:lstStyle>
            <a:lvl1pPr>
              <a:defRPr sz="9120"/>
            </a:lvl1pPr>
          </a:lstStyle>
          <a:p>
            <a:r>
              <a:rPr lang="en-US"/>
              <a:t>Click to edit Master title style</a:t>
            </a:r>
          </a:p>
        </p:txBody>
      </p:sp>
      <p:sp>
        <p:nvSpPr>
          <p:cNvPr id="3" name="Picture Placeholder 2"/>
          <p:cNvSpPr>
            <a:spLocks noGrp="1" noChangeAspect="1"/>
          </p:cNvSpPr>
          <p:nvPr>
            <p:ph type="pic" idx="1"/>
          </p:nvPr>
        </p:nvSpPr>
        <p:spPr>
          <a:xfrm>
            <a:off x="14772086" y="3159762"/>
            <a:ext cx="17590770" cy="15595600"/>
          </a:xfrm>
        </p:spPr>
        <p:txBody>
          <a:bodyPr anchor="t"/>
          <a:lstStyle>
            <a:lvl1pPr marL="0" indent="0">
              <a:buNone/>
              <a:defRPr sz="9120"/>
            </a:lvl1pPr>
            <a:lvl2pPr marL="1303020" indent="0">
              <a:buNone/>
              <a:defRPr sz="7980"/>
            </a:lvl2pPr>
            <a:lvl3pPr marL="2606040" indent="0">
              <a:buNone/>
              <a:defRPr sz="6840"/>
            </a:lvl3pPr>
            <a:lvl4pPr marL="3909060" indent="0">
              <a:buNone/>
              <a:defRPr sz="5700"/>
            </a:lvl4pPr>
            <a:lvl5pPr marL="5212080" indent="0">
              <a:buNone/>
              <a:defRPr sz="5700"/>
            </a:lvl5pPr>
            <a:lvl6pPr marL="6515100" indent="0">
              <a:buNone/>
              <a:defRPr sz="5700"/>
            </a:lvl6pPr>
            <a:lvl7pPr marL="7818120" indent="0">
              <a:buNone/>
              <a:defRPr sz="5700"/>
            </a:lvl7pPr>
            <a:lvl8pPr marL="9121140" indent="0">
              <a:buNone/>
              <a:defRPr sz="5700"/>
            </a:lvl8pPr>
            <a:lvl9pPr marL="10424160" indent="0">
              <a:buNone/>
              <a:defRPr sz="5700"/>
            </a:lvl9pPr>
          </a:lstStyle>
          <a:p>
            <a:r>
              <a:rPr lang="en-US"/>
              <a:t>Click icon to add picture</a:t>
            </a:r>
          </a:p>
        </p:txBody>
      </p:sp>
      <p:sp>
        <p:nvSpPr>
          <p:cNvPr id="4" name="Text Placeholder 3"/>
          <p:cNvSpPr>
            <a:spLocks noGrp="1"/>
          </p:cNvSpPr>
          <p:nvPr>
            <p:ph type="body" sz="half" idx="2"/>
          </p:nvPr>
        </p:nvSpPr>
        <p:spPr>
          <a:xfrm>
            <a:off x="2393397" y="6583680"/>
            <a:ext cx="11206875" cy="12197082"/>
          </a:xfrm>
        </p:spPr>
        <p:txBody>
          <a:bodyPr/>
          <a:lstStyle>
            <a:lvl1pPr marL="0" indent="0">
              <a:buNone/>
              <a:defRPr sz="4560"/>
            </a:lvl1pPr>
            <a:lvl2pPr marL="1303020" indent="0">
              <a:buNone/>
              <a:defRPr sz="3990"/>
            </a:lvl2pPr>
            <a:lvl3pPr marL="2606040" indent="0">
              <a:buNone/>
              <a:defRPr sz="3420"/>
            </a:lvl3pPr>
            <a:lvl4pPr marL="3909060" indent="0">
              <a:buNone/>
              <a:defRPr sz="2850"/>
            </a:lvl4pPr>
            <a:lvl5pPr marL="5212080" indent="0">
              <a:buNone/>
              <a:defRPr sz="2850"/>
            </a:lvl5pPr>
            <a:lvl6pPr marL="6515100" indent="0">
              <a:buNone/>
              <a:defRPr sz="2850"/>
            </a:lvl6pPr>
            <a:lvl7pPr marL="7818120" indent="0">
              <a:buNone/>
              <a:defRPr sz="2850"/>
            </a:lvl7pPr>
            <a:lvl8pPr marL="9121140" indent="0">
              <a:buNone/>
              <a:defRPr sz="2850"/>
            </a:lvl8pPr>
            <a:lvl9pPr marL="10424160" indent="0">
              <a:buNone/>
              <a:defRPr sz="285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8804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168401"/>
            <a:ext cx="2996946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88870" y="5842000"/>
            <a:ext cx="2996946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88870" y="20340322"/>
            <a:ext cx="7818120" cy="1168400"/>
          </a:xfrm>
          <a:prstGeom prst="rect">
            <a:avLst/>
          </a:prstGeom>
        </p:spPr>
        <p:txBody>
          <a:bodyPr vert="horz" lIns="91440" tIns="45720" rIns="91440" bIns="45720" rtlCol="0" anchor="ctr"/>
          <a:lstStyle>
            <a:lvl1pPr algn="l">
              <a:defRPr sz="3420">
                <a:solidFill>
                  <a:schemeClr val="tx1">
                    <a:tint val="75000"/>
                  </a:schemeClr>
                </a:solidFill>
              </a:defRPr>
            </a:lvl1pPr>
          </a:lstStyle>
          <a:p>
            <a:fld id="{3F135061-2F74-46D4-9F8F-C77EF304855D}" type="datetimeFigureOut">
              <a:rPr lang="en-US" smtClean="0"/>
              <a:t>3/29/23</a:t>
            </a:fld>
            <a:endParaRPr lang="en-US"/>
          </a:p>
        </p:txBody>
      </p:sp>
      <p:sp>
        <p:nvSpPr>
          <p:cNvPr id="5" name="Footer Placeholder 4"/>
          <p:cNvSpPr>
            <a:spLocks noGrp="1"/>
          </p:cNvSpPr>
          <p:nvPr>
            <p:ph type="ftr" sz="quarter" idx="3"/>
          </p:nvPr>
        </p:nvSpPr>
        <p:spPr>
          <a:xfrm>
            <a:off x="11510010" y="20340322"/>
            <a:ext cx="11727180" cy="1168400"/>
          </a:xfrm>
          <a:prstGeom prst="rect">
            <a:avLst/>
          </a:prstGeom>
        </p:spPr>
        <p:txBody>
          <a:bodyPr vert="horz" lIns="91440" tIns="45720" rIns="91440" bIns="45720" rtlCol="0" anchor="ctr"/>
          <a:lstStyle>
            <a:lvl1pPr algn="ctr">
              <a:defRPr sz="34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540210" y="20340322"/>
            <a:ext cx="7818120" cy="1168400"/>
          </a:xfrm>
          <a:prstGeom prst="rect">
            <a:avLst/>
          </a:prstGeom>
        </p:spPr>
        <p:txBody>
          <a:bodyPr vert="horz" lIns="91440" tIns="45720" rIns="91440" bIns="45720" rtlCol="0" anchor="ctr"/>
          <a:lstStyle>
            <a:lvl1pPr algn="r">
              <a:defRPr sz="342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6762529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606040" rtl="0" eaLnBrk="1" latinLnBrk="0" hangingPunct="1">
        <a:lnSpc>
          <a:spcPct val="90000"/>
        </a:lnSpc>
        <a:spcBef>
          <a:spcPct val="0"/>
        </a:spcBef>
        <a:buNone/>
        <a:defRPr sz="12540" kern="1200">
          <a:solidFill>
            <a:schemeClr val="tx1"/>
          </a:solidFill>
          <a:latin typeface="+mj-lt"/>
          <a:ea typeface="+mj-ea"/>
          <a:cs typeface="+mj-cs"/>
        </a:defRPr>
      </a:lvl1pPr>
    </p:titleStyle>
    <p:bodyStyle>
      <a:lvl1pPr marL="651510" indent="-651510" algn="l" defTabSz="2606040" rtl="0" eaLnBrk="1" latinLnBrk="0" hangingPunct="1">
        <a:lnSpc>
          <a:spcPct val="90000"/>
        </a:lnSpc>
        <a:spcBef>
          <a:spcPts val="2850"/>
        </a:spcBef>
        <a:buFont typeface="Arial" panose="020B0604020202020204" pitchFamily="34" charset="0"/>
        <a:buChar char="•"/>
        <a:defRPr sz="7980" kern="1200">
          <a:solidFill>
            <a:schemeClr val="tx1"/>
          </a:solidFill>
          <a:latin typeface="+mn-lt"/>
          <a:ea typeface="+mn-ea"/>
          <a:cs typeface="+mn-cs"/>
        </a:defRPr>
      </a:lvl1pPr>
      <a:lvl2pPr marL="1954530" indent="-651510" algn="l" defTabSz="2606040" rtl="0" eaLnBrk="1" latinLnBrk="0" hangingPunct="1">
        <a:lnSpc>
          <a:spcPct val="90000"/>
        </a:lnSpc>
        <a:spcBef>
          <a:spcPts val="1425"/>
        </a:spcBef>
        <a:buFont typeface="Arial" panose="020B0604020202020204" pitchFamily="34" charset="0"/>
        <a:buChar char="•"/>
        <a:defRPr sz="6840" kern="1200">
          <a:solidFill>
            <a:schemeClr val="tx1"/>
          </a:solidFill>
          <a:latin typeface="+mn-lt"/>
          <a:ea typeface="+mn-ea"/>
          <a:cs typeface="+mn-cs"/>
        </a:defRPr>
      </a:lvl2pPr>
      <a:lvl3pPr marL="3257550" indent="-651510" algn="l" defTabSz="2606040" rtl="0" eaLnBrk="1" latinLnBrk="0" hangingPunct="1">
        <a:lnSpc>
          <a:spcPct val="90000"/>
        </a:lnSpc>
        <a:spcBef>
          <a:spcPts val="1425"/>
        </a:spcBef>
        <a:buFont typeface="Arial" panose="020B0604020202020204" pitchFamily="34" charset="0"/>
        <a:buChar char="•"/>
        <a:defRPr sz="5700" kern="1200">
          <a:solidFill>
            <a:schemeClr val="tx1"/>
          </a:solidFill>
          <a:latin typeface="+mn-lt"/>
          <a:ea typeface="+mn-ea"/>
          <a:cs typeface="+mn-cs"/>
        </a:defRPr>
      </a:lvl3pPr>
      <a:lvl4pPr marL="456057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4pPr>
      <a:lvl5pPr marL="586359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5pPr>
      <a:lvl6pPr marL="716661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6pPr>
      <a:lvl7pPr marL="846963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7pPr>
      <a:lvl8pPr marL="977265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8pPr>
      <a:lvl9pPr marL="11075670" indent="-651510" algn="l" defTabSz="2606040" rtl="0" eaLnBrk="1" latinLnBrk="0" hangingPunct="1">
        <a:lnSpc>
          <a:spcPct val="90000"/>
        </a:lnSpc>
        <a:spcBef>
          <a:spcPts val="1425"/>
        </a:spcBef>
        <a:buFont typeface="Arial" panose="020B0604020202020204" pitchFamily="34" charset="0"/>
        <a:buChar char="•"/>
        <a:defRPr sz="5130" kern="1200">
          <a:solidFill>
            <a:schemeClr val="tx1"/>
          </a:solidFill>
          <a:latin typeface="+mn-lt"/>
          <a:ea typeface="+mn-ea"/>
          <a:cs typeface="+mn-cs"/>
        </a:defRPr>
      </a:lvl9pPr>
    </p:bodyStyle>
    <p:otherStyle>
      <a:defPPr>
        <a:defRPr lang="en-US"/>
      </a:defPPr>
      <a:lvl1pPr marL="0" algn="l" defTabSz="2606040" rtl="0" eaLnBrk="1" latinLnBrk="0" hangingPunct="1">
        <a:defRPr sz="5130" kern="1200">
          <a:solidFill>
            <a:schemeClr val="tx1"/>
          </a:solidFill>
          <a:latin typeface="+mn-lt"/>
          <a:ea typeface="+mn-ea"/>
          <a:cs typeface="+mn-cs"/>
        </a:defRPr>
      </a:lvl1pPr>
      <a:lvl2pPr marL="1303020" algn="l" defTabSz="2606040" rtl="0" eaLnBrk="1" latinLnBrk="0" hangingPunct="1">
        <a:defRPr sz="5130" kern="1200">
          <a:solidFill>
            <a:schemeClr val="tx1"/>
          </a:solidFill>
          <a:latin typeface="+mn-lt"/>
          <a:ea typeface="+mn-ea"/>
          <a:cs typeface="+mn-cs"/>
        </a:defRPr>
      </a:lvl2pPr>
      <a:lvl3pPr marL="2606040" algn="l" defTabSz="2606040" rtl="0" eaLnBrk="1" latinLnBrk="0" hangingPunct="1">
        <a:defRPr sz="5130" kern="1200">
          <a:solidFill>
            <a:schemeClr val="tx1"/>
          </a:solidFill>
          <a:latin typeface="+mn-lt"/>
          <a:ea typeface="+mn-ea"/>
          <a:cs typeface="+mn-cs"/>
        </a:defRPr>
      </a:lvl3pPr>
      <a:lvl4pPr marL="3909060" algn="l" defTabSz="2606040" rtl="0" eaLnBrk="1" latinLnBrk="0" hangingPunct="1">
        <a:defRPr sz="5130" kern="1200">
          <a:solidFill>
            <a:schemeClr val="tx1"/>
          </a:solidFill>
          <a:latin typeface="+mn-lt"/>
          <a:ea typeface="+mn-ea"/>
          <a:cs typeface="+mn-cs"/>
        </a:defRPr>
      </a:lvl4pPr>
      <a:lvl5pPr marL="5212080" algn="l" defTabSz="2606040" rtl="0" eaLnBrk="1" latinLnBrk="0" hangingPunct="1">
        <a:defRPr sz="5130" kern="1200">
          <a:solidFill>
            <a:schemeClr val="tx1"/>
          </a:solidFill>
          <a:latin typeface="+mn-lt"/>
          <a:ea typeface="+mn-ea"/>
          <a:cs typeface="+mn-cs"/>
        </a:defRPr>
      </a:lvl5pPr>
      <a:lvl6pPr marL="6515100" algn="l" defTabSz="2606040" rtl="0" eaLnBrk="1" latinLnBrk="0" hangingPunct="1">
        <a:defRPr sz="5130" kern="1200">
          <a:solidFill>
            <a:schemeClr val="tx1"/>
          </a:solidFill>
          <a:latin typeface="+mn-lt"/>
          <a:ea typeface="+mn-ea"/>
          <a:cs typeface="+mn-cs"/>
        </a:defRPr>
      </a:lvl6pPr>
      <a:lvl7pPr marL="7818120" algn="l" defTabSz="2606040" rtl="0" eaLnBrk="1" latinLnBrk="0" hangingPunct="1">
        <a:defRPr sz="5130" kern="1200">
          <a:solidFill>
            <a:schemeClr val="tx1"/>
          </a:solidFill>
          <a:latin typeface="+mn-lt"/>
          <a:ea typeface="+mn-ea"/>
          <a:cs typeface="+mn-cs"/>
        </a:defRPr>
      </a:lvl7pPr>
      <a:lvl8pPr marL="9121140" algn="l" defTabSz="2606040" rtl="0" eaLnBrk="1" latinLnBrk="0" hangingPunct="1">
        <a:defRPr sz="5130" kern="1200">
          <a:solidFill>
            <a:schemeClr val="tx1"/>
          </a:solidFill>
          <a:latin typeface="+mn-lt"/>
          <a:ea typeface="+mn-ea"/>
          <a:cs typeface="+mn-cs"/>
        </a:defRPr>
      </a:lvl8pPr>
      <a:lvl9pPr marL="10424160" algn="l" defTabSz="2606040" rtl="0" eaLnBrk="1" latinLnBrk="0" hangingPunct="1">
        <a:defRPr sz="51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8_FD7D46E4.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D43CEB-C90D-4A47-A364-C09E4478D4EC}"/>
              </a:ext>
            </a:extLst>
          </p:cNvPr>
          <p:cNvSpPr/>
          <p:nvPr/>
        </p:nvSpPr>
        <p:spPr>
          <a:xfrm>
            <a:off x="1" y="-20177"/>
            <a:ext cx="34747200" cy="265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24" b="1" i="1">
                <a:latin typeface="Lato" panose="020F0502020204030203" pitchFamily="34" charset="0"/>
                <a:cs typeface="Lato" panose="020F0502020204030203" pitchFamily="34" charset="0"/>
              </a:rPr>
              <a:t>Non-Cognitive Predictors of Student Success:</a:t>
            </a:r>
            <a:br>
              <a:rPr lang="en-US" sz="1424" i="1">
                <a:latin typeface="Lato" panose="020F0502020204030203" pitchFamily="34" charset="0"/>
                <a:cs typeface="Lato" panose="020F0502020204030203" pitchFamily="34" charset="0"/>
              </a:rPr>
            </a:br>
            <a:r>
              <a:rPr lang="en-US" sz="1424" i="1">
                <a:latin typeface="Lato" panose="020F0502020204030203" pitchFamily="34" charset="0"/>
                <a:cs typeface="Lato" panose="020F0502020204030203" pitchFamily="34" charset="0"/>
              </a:rPr>
              <a:t>A Predictive Validity Comparison Between Domestic and International Students</a:t>
            </a:r>
          </a:p>
        </p:txBody>
      </p:sp>
      <p:sp>
        <p:nvSpPr>
          <p:cNvPr id="16" name="Rectangle 15">
            <a:extLst>
              <a:ext uri="{FF2B5EF4-FFF2-40B4-BE49-F238E27FC236}">
                <a16:creationId xmlns:a16="http://schemas.microsoft.com/office/drawing/2014/main" id="{678733BE-059C-47B7-9415-5ADF2F3024F1}"/>
              </a:ext>
            </a:extLst>
          </p:cNvPr>
          <p:cNvSpPr/>
          <p:nvPr/>
        </p:nvSpPr>
        <p:spPr>
          <a:xfrm>
            <a:off x="28210397" y="2631625"/>
            <a:ext cx="6536803" cy="19313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600" dirty="0">
                <a:cs typeface="Arial" panose="020B0604020202020204" pitchFamily="34" charset="0"/>
              </a:rPr>
              <a:t>5.5%	(</a:t>
            </a:r>
            <a:r>
              <a:rPr lang="en-US" sz="1600" i="1" dirty="0">
                <a:cs typeface="Arial" panose="020B0604020202020204" pitchFamily="34" charset="0"/>
              </a:rPr>
              <a:t>n</a:t>
            </a:r>
            <a:r>
              <a:rPr lang="en-US" sz="1600" dirty="0">
                <a:cs typeface="Arial" panose="020B0604020202020204" pitchFamily="34" charset="0"/>
              </a:rPr>
              <a:t>=16)		10 + hours</a:t>
            </a:r>
          </a:p>
          <a:p>
            <a:pPr>
              <a:lnSpc>
                <a:spcPct val="120000"/>
              </a:lnSpc>
            </a:pPr>
            <a:r>
              <a:rPr lang="en-US" sz="1600" b="1" dirty="0">
                <a:cs typeface="Arial" panose="020B0604020202020204" pitchFamily="34" charset="0"/>
              </a:rPr>
              <a:t>Counselors’ Perceived Competence</a:t>
            </a:r>
          </a:p>
          <a:p>
            <a:pPr>
              <a:lnSpc>
                <a:spcPct val="120000"/>
              </a:lnSpc>
            </a:pPr>
            <a:r>
              <a:rPr lang="en-US" sz="1600" dirty="0">
                <a:cs typeface="Arial" panose="020B0604020202020204" pitchFamily="34" charset="0"/>
              </a:rPr>
              <a:t>67.0%	(</a:t>
            </a:r>
            <a:r>
              <a:rPr lang="en-US" sz="1600" i="1" dirty="0">
                <a:cs typeface="Arial" panose="020B0604020202020204" pitchFamily="34" charset="0"/>
              </a:rPr>
              <a:t>n</a:t>
            </a:r>
            <a:r>
              <a:rPr lang="en-US" sz="1600" dirty="0">
                <a:cs typeface="Arial" panose="020B0604020202020204" pitchFamily="34" charset="0"/>
              </a:rPr>
              <a:t>=192)	competent to assess client’s needs in RT</a:t>
            </a:r>
          </a:p>
          <a:p>
            <a:pPr>
              <a:lnSpc>
                <a:spcPct val="120000"/>
              </a:lnSpc>
            </a:pPr>
            <a:r>
              <a:rPr lang="en-US" sz="1600" dirty="0">
                <a:cs typeface="Arial" panose="020B0604020202020204" pitchFamily="34" charset="0"/>
              </a:rPr>
              <a:t>78.8%	(</a:t>
            </a:r>
            <a:r>
              <a:rPr lang="en-US" sz="1600" i="1" dirty="0">
                <a:cs typeface="Arial" panose="020B0604020202020204" pitchFamily="34" charset="0"/>
              </a:rPr>
              <a:t>n</a:t>
            </a:r>
            <a:r>
              <a:rPr lang="en-US" sz="1600" dirty="0">
                <a:cs typeface="Arial" panose="020B0604020202020204" pitchFamily="34" charset="0"/>
              </a:rPr>
              <a:t>=226)	not adequately trained to work with RT</a:t>
            </a:r>
          </a:p>
          <a:p>
            <a:pPr>
              <a:lnSpc>
                <a:spcPct val="120000"/>
              </a:lnSpc>
            </a:pPr>
            <a:r>
              <a:rPr lang="en-US" sz="1600" dirty="0">
                <a:cs typeface="Arial" panose="020B0604020202020204" pitchFamily="34" charset="0"/>
              </a:rPr>
              <a:t>87.9%	(</a:t>
            </a:r>
            <a:r>
              <a:rPr lang="en-US" sz="1600" i="1" dirty="0">
                <a:cs typeface="Arial" panose="020B0604020202020204" pitchFamily="34" charset="0"/>
              </a:rPr>
              <a:t>n</a:t>
            </a:r>
            <a:r>
              <a:rPr lang="en-US" sz="1600" dirty="0">
                <a:cs typeface="Arial" panose="020B0604020202020204" pitchFamily="34" charset="0"/>
              </a:rPr>
              <a:t>=252)	no experience in group counseling in RT</a:t>
            </a:r>
          </a:p>
          <a:p>
            <a:pPr>
              <a:lnSpc>
                <a:spcPct val="120000"/>
              </a:lnSpc>
            </a:pPr>
            <a:r>
              <a:rPr lang="en-US" sz="1600" dirty="0">
                <a:cs typeface="Arial" panose="020B0604020202020204" pitchFamily="34" charset="0"/>
              </a:rPr>
              <a:t>60.9%	(</a:t>
            </a:r>
            <a:r>
              <a:rPr lang="en-US" sz="1600" i="1" dirty="0">
                <a:cs typeface="Arial" panose="020B0604020202020204" pitchFamily="34" charset="0"/>
              </a:rPr>
              <a:t>n</a:t>
            </a:r>
            <a:r>
              <a:rPr lang="en-US" sz="1600" dirty="0">
                <a:cs typeface="Arial" panose="020B0604020202020204" pitchFamily="34" charset="0"/>
              </a:rPr>
              <a:t>=175)	need to learn more to feel competent</a:t>
            </a:r>
          </a:p>
          <a:p>
            <a:pPr>
              <a:lnSpc>
                <a:spcPct val="120000"/>
              </a:lnSpc>
            </a:pPr>
            <a:r>
              <a:rPr lang="en-US" sz="1600" dirty="0">
                <a:cs typeface="Arial" panose="020B0604020202020204" pitchFamily="34" charset="0"/>
              </a:rPr>
              <a:t>97.2%	(</a:t>
            </a:r>
            <a:r>
              <a:rPr lang="en-US" sz="1600" i="1" dirty="0">
                <a:cs typeface="Arial" panose="020B0604020202020204" pitchFamily="34" charset="0"/>
              </a:rPr>
              <a:t>n</a:t>
            </a:r>
            <a:r>
              <a:rPr lang="en-US" sz="1600" dirty="0">
                <a:cs typeface="Arial" panose="020B0604020202020204" pitchFamily="34" charset="0"/>
              </a:rPr>
              <a:t>=279)	education and training in RT is necessary</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8600510" y="2934929"/>
            <a:ext cx="19682380" cy="17218805"/>
          </a:xfrm>
        </p:spPr>
        <p:txBody>
          <a:bodyPr anchor="t">
            <a:noAutofit/>
          </a:bodyPr>
          <a:lstStyle/>
          <a:p>
            <a:pPr marL="0" marR="0">
              <a:spcBef>
                <a:spcPts val="0"/>
              </a:spcBef>
              <a:spcAft>
                <a:spcPts val="0"/>
              </a:spcAft>
            </a:pPr>
            <a:br>
              <a:rPr lang="en-US" sz="6000" dirty="0">
                <a:latin typeface="Calibri" panose="020F0502020204030204" pitchFamily="34" charset="0"/>
                <a:ea typeface="Apple Color Emoji" pitchFamily="2" charset="0"/>
                <a:cs typeface="Calibri" panose="020F0502020204030204" pitchFamily="34" charset="0"/>
              </a:rPr>
            </a:br>
            <a:r>
              <a:rPr lang="en-US" sz="6000" b="1" dirty="0">
                <a:latin typeface="Calibri" panose="020F0502020204030204" pitchFamily="34" charset="0"/>
                <a:ea typeface="Apple Color Emoji" pitchFamily="2" charset="0"/>
                <a:cs typeface="Calibri" panose="020F0502020204030204" pitchFamily="34" charset="0"/>
              </a:rPr>
              <a:t>Proposed Research Questions:</a:t>
            </a:r>
            <a:br>
              <a:rPr lang="en-US" sz="6000" dirty="0">
                <a:latin typeface="Calibri" panose="020F0502020204030204" pitchFamily="34" charset="0"/>
                <a:ea typeface="Apple Color Emoji" pitchFamily="2" charset="0"/>
                <a:cs typeface="Calibri" panose="020F0502020204030204" pitchFamily="34" charset="0"/>
              </a:rPr>
            </a:br>
            <a:br>
              <a:rPr lang="en-US" sz="6000" dirty="0">
                <a:latin typeface="Calibri" panose="020F0502020204030204" pitchFamily="34" charset="0"/>
                <a:ea typeface="Apple Color Emoji" pitchFamily="2" charset="0"/>
                <a:cs typeface="Calibri" panose="020F0502020204030204" pitchFamily="34" charset="0"/>
              </a:rPr>
            </a:br>
            <a:br>
              <a:rPr lang="en-US" sz="6000" dirty="0">
                <a:latin typeface="Calibri" panose="020F0502020204030204" pitchFamily="34" charset="0"/>
                <a:ea typeface="Apple Color Emoji" pitchFamily="2" charset="0"/>
                <a:cs typeface="Calibri" panose="020F0502020204030204" pitchFamily="34" charset="0"/>
              </a:rPr>
            </a:br>
            <a:r>
              <a:rPr lang="en-US" sz="6000" dirty="0">
                <a:solidFill>
                  <a:srgbClr val="000000"/>
                </a:solidFill>
                <a:effectLst/>
                <a:latin typeface="Calibri" panose="020F0502020204030204" pitchFamily="34" charset="0"/>
                <a:ea typeface="Times New Roman" panose="02020603050405020304" pitchFamily="18" charset="0"/>
              </a:rPr>
              <a:t>1.How do women experience the relationship between their distress and social support? </a:t>
            </a:r>
            <a:br>
              <a:rPr lang="en-US" sz="6000" dirty="0">
                <a:solidFill>
                  <a:srgbClr val="000000"/>
                </a:solidFill>
                <a:effectLst/>
                <a:latin typeface="Calibri" panose="020F0502020204030204" pitchFamily="34" charset="0"/>
                <a:ea typeface="Times New Roman" panose="02020603050405020304" pitchFamily="18" charset="0"/>
              </a:rPr>
            </a:br>
            <a:br>
              <a:rPr lang="en-US" sz="6000" dirty="0">
                <a:solidFill>
                  <a:srgbClr val="000000"/>
                </a:solidFill>
                <a:effectLst/>
                <a:latin typeface="Calibri" panose="020F0502020204030204" pitchFamily="34" charset="0"/>
                <a:ea typeface="Times New Roman" panose="02020603050405020304" pitchFamily="18" charset="0"/>
              </a:rPr>
            </a:br>
            <a:br>
              <a:rPr lang="en-US" sz="6000" dirty="0">
                <a:effectLst/>
                <a:latin typeface="Times New Roman" panose="02020603050405020304" pitchFamily="18" charset="0"/>
                <a:ea typeface="Times New Roman" panose="02020603050405020304" pitchFamily="18" charset="0"/>
              </a:rPr>
            </a:br>
            <a:r>
              <a:rPr lang="en-US" sz="6000" dirty="0">
                <a:solidFill>
                  <a:srgbClr val="000000"/>
                </a:solidFill>
                <a:effectLst/>
                <a:latin typeface="Calibri" panose="020F0502020204030204" pitchFamily="34" charset="0"/>
                <a:ea typeface="Times New Roman" panose="02020603050405020304" pitchFamily="18" charset="0"/>
              </a:rPr>
              <a:t>2.How do women utilize formal and informal social supports to reduce their distress after perinatal loss? </a:t>
            </a:r>
            <a:br>
              <a:rPr lang="en-US" sz="6000" dirty="0">
                <a:effectLst/>
                <a:latin typeface="Times New Roman" panose="02020603050405020304" pitchFamily="18" charset="0"/>
                <a:ea typeface="Times New Roman" panose="02020603050405020304" pitchFamily="18" charset="0"/>
              </a:rPr>
            </a:br>
            <a:r>
              <a:rPr lang="en-US" sz="6000" dirty="0">
                <a:effectLst/>
                <a:latin typeface="Times New Roman" panose="02020603050405020304" pitchFamily="18" charset="0"/>
                <a:ea typeface="Times" pitchFamily="2" charset="0"/>
                <a:cs typeface="Calibri" panose="020F0502020204030204" pitchFamily="34" charset="0"/>
              </a:rPr>
              <a:t> </a:t>
            </a:r>
            <a:br>
              <a:rPr lang="en-US" sz="6000" dirty="0">
                <a:effectLst/>
                <a:latin typeface="Times New Roman" panose="02020603050405020304" pitchFamily="18" charset="0"/>
                <a:ea typeface="Times New Roman" panose="02020603050405020304" pitchFamily="18" charset="0"/>
              </a:rPr>
            </a:br>
            <a:br>
              <a:rPr lang="en-US" sz="6000" dirty="0">
                <a:latin typeface="Calibri" panose="020F0502020204030204" pitchFamily="34" charset="0"/>
                <a:ea typeface="Apple Color Emoji" pitchFamily="2" charset="0"/>
                <a:cs typeface="Calibri" panose="020F0502020204030204" pitchFamily="34" charset="0"/>
              </a:rPr>
            </a:br>
            <a:br>
              <a:rPr lang="en-US" sz="5400" b="1" dirty="0">
                <a:latin typeface="Arial" panose="020B0604020202020204" pitchFamily="34" charset="0"/>
                <a:ea typeface="Apple Color Emoji" pitchFamily="2" charset="0"/>
                <a:cs typeface="Arial" panose="020B0604020202020204" pitchFamily="34" charset="0"/>
              </a:rPr>
            </a:br>
            <a:endParaRPr lang="en-US" sz="5400" dirty="0">
              <a:solidFill>
                <a:schemeClr val="bg1"/>
              </a:solidFill>
              <a:latin typeface="+mn-lt"/>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53381" y="313215"/>
            <a:ext cx="8464365" cy="2166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24" b="1" i="1">
                <a:latin typeface="Lato" panose="020F0502020204030203" pitchFamily="34" charset="0"/>
                <a:cs typeface="Lato" panose="020F0502020204030203" pitchFamily="34" charset="0"/>
              </a:rPr>
              <a:t>Non-Cognitive Predictors of Student Success:</a:t>
            </a:r>
            <a:br>
              <a:rPr lang="en-US" sz="1424" i="1">
                <a:latin typeface="Lato" panose="020F0502020204030203" pitchFamily="34" charset="0"/>
                <a:cs typeface="Lato" panose="020F0502020204030203" pitchFamily="34" charset="0"/>
              </a:rPr>
            </a:br>
            <a:r>
              <a:rPr lang="en-US" sz="1424" i="1">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id="{8E35B311-3C19-412C-ADE6-EB2E4158F366}"/>
              </a:ext>
            </a:extLst>
          </p:cNvPr>
          <p:cNvSpPr txBox="1"/>
          <p:nvPr/>
        </p:nvSpPr>
        <p:spPr>
          <a:xfrm>
            <a:off x="171521" y="4058411"/>
            <a:ext cx="8151085" cy="18550591"/>
          </a:xfrm>
          <a:prstGeom prst="rect">
            <a:avLst/>
          </a:prstGeom>
          <a:noFill/>
        </p:spPr>
        <p:txBody>
          <a:bodyPr wrap="square" lIns="91440" tIns="45720" rIns="91440" bIns="45720" rtlCol="0" anchor="t">
            <a:spAutoFit/>
          </a:bodyPr>
          <a:lstStyle/>
          <a:p>
            <a:pPr>
              <a:lnSpc>
                <a:spcPct val="120000"/>
              </a:lnSpc>
            </a:pPr>
            <a:r>
              <a:rPr lang="en-US" sz="2400" b="1" dirty="0">
                <a:cs typeface="Arial"/>
              </a:rPr>
              <a:t>INTRODUCTION</a:t>
            </a:r>
            <a:endParaRPr lang="en-US" sz="2400" dirty="0">
              <a:solidFill>
                <a:srgbClr val="000000"/>
              </a:solidFill>
              <a:effectLst/>
              <a:latin typeface="Calibri" panose="020F0502020204030204" pitchFamily="34" charset="0"/>
              <a:ea typeface="Times New Roman" panose="02020603050405020304" pitchFamily="18" charset="0"/>
            </a:endParaRPr>
          </a:p>
          <a:p>
            <a:pPr>
              <a:lnSpc>
                <a:spcPct val="120000"/>
              </a:lnSpc>
            </a:pPr>
            <a:r>
              <a:rPr lang="en-US" sz="2400" dirty="0">
                <a:solidFill>
                  <a:srgbClr val="000000"/>
                </a:solidFill>
                <a:effectLst/>
                <a:latin typeface="Calibri" panose="020F0502020204030204" pitchFamily="34" charset="0"/>
                <a:ea typeface="Times New Roman" panose="02020603050405020304" pitchFamily="18" charset="0"/>
              </a:rPr>
              <a:t>The purpose of the proposed study is to further investigate the relationship between factors contributing to women’s symptomatology following perinatal loss. A quantitative data collected in 2022 by this research team showed that over a course of a year after perinatal loss 34 out of 218 women reported reduction of posttraumatic stress symptoms. Out of the total sample, only 5.3% (</a:t>
            </a:r>
            <a:r>
              <a:rPr lang="en-US" sz="2400" i="1" dirty="0">
                <a:solidFill>
                  <a:srgbClr val="000000"/>
                </a:solidFill>
                <a:effectLst/>
                <a:latin typeface="Calibri" panose="020F0502020204030204" pitchFamily="34" charset="0"/>
                <a:ea typeface="Times New Roman" panose="02020603050405020304" pitchFamily="18" charset="0"/>
              </a:rPr>
              <a:t>n</a:t>
            </a:r>
            <a:r>
              <a:rPr lang="en-US" sz="2400" dirty="0">
                <a:solidFill>
                  <a:srgbClr val="000000"/>
                </a:solidFill>
                <a:effectLst/>
                <a:latin typeface="Calibri" panose="020F0502020204030204" pitchFamily="34" charset="0"/>
                <a:ea typeface="Times New Roman" panose="02020603050405020304" pitchFamily="18" charset="0"/>
              </a:rPr>
              <a:t> = 11) scored below clinical threshold meaning that a year after their loss they likely no longer meet diagnostic criteria for PTSD. Based on this data the current study aims to better understand what the experiences of women were who show a symptom reduction, focusing specifically on their formal and informal social support experiences. </a:t>
            </a:r>
          </a:p>
          <a:p>
            <a:pPr>
              <a:lnSpc>
                <a:spcPct val="120000"/>
              </a:lnSpc>
            </a:pPr>
            <a:endParaRPr lang="en-US" b="1" dirty="0">
              <a:solidFill>
                <a:srgbClr val="000000"/>
              </a:solidFill>
              <a:latin typeface="Calibri" panose="020F0502020204030204" pitchFamily="34" charset="0"/>
              <a:cs typeface="Arial"/>
            </a:endParaRPr>
          </a:p>
          <a:p>
            <a:pPr>
              <a:lnSpc>
                <a:spcPct val="120000"/>
              </a:lnSpc>
            </a:pPr>
            <a:r>
              <a:rPr lang="en-US" sz="2400" b="1" dirty="0">
                <a:cs typeface="Arial"/>
              </a:rPr>
              <a:t>METHODS</a:t>
            </a:r>
          </a:p>
          <a:p>
            <a:pPr marL="457200" indent="-457200">
              <a:lnSpc>
                <a:spcPct val="120000"/>
              </a:lnSpc>
              <a:buAutoNum type="arabicPeriod"/>
            </a:pPr>
            <a:r>
              <a:rPr lang="en-US" sz="2400" dirty="0">
                <a:cs typeface="Arial"/>
              </a:rPr>
              <a:t>Participants selected out of 218 participants of previous quantitative study and gave consent will be invited to a focus group. The focus group will take between 60 to 90 minutes and will take place via Zoom.</a:t>
            </a:r>
            <a:endParaRPr lang="en-US" sz="2400" dirty="0">
              <a:cs typeface="Arial" panose="020B0604020202020204" pitchFamily="34" charset="0"/>
            </a:endParaRPr>
          </a:p>
          <a:p>
            <a:pPr marL="457200" indent="-457200">
              <a:lnSpc>
                <a:spcPct val="120000"/>
              </a:lnSpc>
              <a:buAutoNum type="arabicPeriod" startAt="2"/>
            </a:pPr>
            <a:r>
              <a:rPr lang="en-US" sz="2400" dirty="0">
                <a:cs typeface="Arial"/>
              </a:rPr>
              <a:t>Sequential, mixed-method design</a:t>
            </a:r>
          </a:p>
          <a:p>
            <a:pPr>
              <a:lnSpc>
                <a:spcPct val="120000"/>
              </a:lnSpc>
            </a:pPr>
            <a:endParaRPr lang="en-US" sz="2400" dirty="0">
              <a:cs typeface="Arial" panose="020B0604020202020204" pitchFamily="34" charset="0"/>
            </a:endParaRPr>
          </a:p>
          <a:p>
            <a:pPr>
              <a:lnSpc>
                <a:spcPct val="120000"/>
              </a:lnSpc>
            </a:pPr>
            <a:r>
              <a:rPr lang="en-US" sz="2400" b="1" dirty="0">
                <a:cs typeface="Arial"/>
              </a:rPr>
              <a:t>PURPOSE</a:t>
            </a:r>
          </a:p>
          <a:p>
            <a:pPr>
              <a:lnSpc>
                <a:spcPct val="120000"/>
              </a:lnSpc>
            </a:pPr>
            <a:r>
              <a:rPr lang="en-US" sz="2400" dirty="0">
                <a:ea typeface="+mn-lt"/>
                <a:cs typeface="+mn-lt"/>
              </a:rPr>
              <a:t>Counselor awareness of the stigma and misconceptions around perinatal loss can impact the therapeutic alliance and client’s  experience in therapy </a:t>
            </a:r>
            <a:r>
              <a:rPr lang="en-US" sz="2000" dirty="0">
                <a:solidFill>
                  <a:schemeClr val="tx1">
                    <a:lumMod val="75000"/>
                    <a:lumOff val="25000"/>
                  </a:schemeClr>
                </a:solidFill>
                <a:ea typeface="+mn-lt"/>
                <a:cs typeface="+mn-lt"/>
              </a:rPr>
              <a:t>(</a:t>
            </a:r>
            <a:r>
              <a:rPr lang="en-US" sz="2000" dirty="0" err="1">
                <a:solidFill>
                  <a:schemeClr val="tx1">
                    <a:lumMod val="75000"/>
                    <a:lumOff val="25000"/>
                  </a:schemeClr>
                </a:solidFill>
                <a:ea typeface="+mn-lt"/>
                <a:cs typeface="+mn-lt"/>
              </a:rPr>
              <a:t>Markin</a:t>
            </a:r>
            <a:r>
              <a:rPr lang="en-US" sz="2000" dirty="0">
                <a:solidFill>
                  <a:schemeClr val="tx1">
                    <a:lumMod val="75000"/>
                    <a:lumOff val="25000"/>
                  </a:schemeClr>
                </a:solidFill>
                <a:ea typeface="+mn-lt"/>
                <a:cs typeface="+mn-lt"/>
              </a:rPr>
              <a:t> et al., 2016)</a:t>
            </a:r>
            <a:r>
              <a:rPr lang="en-US" sz="2400" dirty="0">
                <a:ea typeface="+mn-lt"/>
                <a:cs typeface="+mn-lt"/>
              </a:rPr>
              <a:t>. To date, no research directly explores perinatally bereaved individuals’ experiences with health professionals, mental health professionals, and others who provided support that resulted in decreased distress. Exploration of client experience is crucial, as findings indicate inadequate support may result in no improvement or worsen symptomatology.</a:t>
            </a:r>
            <a:endParaRPr lang="en-US" dirty="0"/>
          </a:p>
          <a:p>
            <a:pPr>
              <a:lnSpc>
                <a:spcPct val="120000"/>
              </a:lnSpc>
            </a:pPr>
            <a:endParaRPr lang="en-US" sz="2400" dirty="0">
              <a:ea typeface="+mn-lt"/>
              <a:cs typeface="+mn-lt"/>
            </a:endParaRPr>
          </a:p>
          <a:p>
            <a:pPr>
              <a:lnSpc>
                <a:spcPct val="120000"/>
              </a:lnSpc>
            </a:pPr>
            <a:r>
              <a:rPr lang="en-US" sz="2400" dirty="0">
                <a:ea typeface="+mn-lt"/>
                <a:cs typeface="+mn-lt"/>
              </a:rPr>
              <a:t>Findings from this study can provide more insight into the aspects of care that are helpful to women with perinatal loss, and this insight can be leveraged to improve client advocacy and counselor training. </a:t>
            </a:r>
            <a:endParaRPr lang="en-US" dirty="0"/>
          </a:p>
          <a:p>
            <a:pPr>
              <a:lnSpc>
                <a:spcPct val="120000"/>
              </a:lnSpc>
            </a:pPr>
            <a:endParaRPr lang="en-US" sz="2400" dirty="0">
              <a:cs typeface="Arial" panose="020B0604020202020204" pitchFamily="34" charset="0"/>
            </a:endParaRPr>
          </a:p>
          <a:p>
            <a:pPr>
              <a:lnSpc>
                <a:spcPct val="120000"/>
              </a:lnSpc>
            </a:pPr>
            <a:endParaRPr lang="en-US" sz="2400" b="1" dirty="0">
              <a:latin typeface="Calibri" panose="020F0502020204030204"/>
              <a:cs typeface="Arial" panose="020B0604020202020204" pitchFamily="34" charset="0"/>
            </a:endParaRPr>
          </a:p>
          <a:p>
            <a:pPr>
              <a:lnSpc>
                <a:spcPct val="120000"/>
              </a:lnSpc>
            </a:pPr>
            <a:endParaRPr lang="en-US" sz="2400" b="1" dirty="0">
              <a:latin typeface="Calibri" panose="020F0502020204030204"/>
              <a:cs typeface="Arial" panose="020B0604020202020204" pitchFamily="34" charset="0"/>
            </a:endParaRPr>
          </a:p>
          <a:p>
            <a:pPr>
              <a:lnSpc>
                <a:spcPct val="120000"/>
              </a:lnSpc>
            </a:pPr>
            <a:endParaRPr lang="en-US" sz="2400" b="1" dirty="0">
              <a:latin typeface="Lato" panose="020F0502020204030203" pitchFamily="34" charset="0"/>
              <a:ea typeface="Lato" panose="020F0502020204030203" pitchFamily="34" charset="0"/>
              <a:cs typeface="Arial" panose="020B0604020202020204" pitchFamily="34" charset="0"/>
            </a:endParaRPr>
          </a:p>
          <a:p>
            <a:pPr>
              <a:lnSpc>
                <a:spcPct val="120000"/>
              </a:lnSpc>
            </a:pPr>
            <a:endParaRPr lang="en-US" sz="2400" b="1" dirty="0">
              <a:latin typeface="Lato" panose="020F0502020204030203" pitchFamily="34" charset="0"/>
              <a:ea typeface="Lato" panose="020F0502020204030203" pitchFamily="34" charset="0"/>
              <a:cs typeface="Arial" panose="020B0604020202020204" pitchFamily="34" charset="0"/>
            </a:endParaRPr>
          </a:p>
        </p:txBody>
      </p:sp>
      <p:sp>
        <p:nvSpPr>
          <p:cNvPr id="29" name="TextBox 28">
            <a:extLst>
              <a:ext uri="{FF2B5EF4-FFF2-40B4-BE49-F238E27FC236}">
                <a16:creationId xmlns:a16="http://schemas.microsoft.com/office/drawing/2014/main" id="{F5ECD59F-354D-4E6A-BDBE-1042A62B8C4F}"/>
              </a:ext>
            </a:extLst>
          </p:cNvPr>
          <p:cNvSpPr txBox="1"/>
          <p:nvPr/>
        </p:nvSpPr>
        <p:spPr>
          <a:xfrm>
            <a:off x="897043" y="932400"/>
            <a:ext cx="33511881" cy="1015663"/>
          </a:xfrm>
          <a:prstGeom prst="rect">
            <a:avLst/>
          </a:prstGeom>
          <a:noFill/>
          <a:ln>
            <a:noFill/>
          </a:ln>
        </p:spPr>
        <p:txBody>
          <a:bodyPr wrap="square" lIns="91440" tIns="45720" rIns="91440" bIns="45720" rtlCol="0" anchor="t">
            <a:spAutoFit/>
          </a:bodyPr>
          <a:lstStyle/>
          <a:p>
            <a:pPr algn="ctr"/>
            <a:r>
              <a:rPr lang="en-US" sz="6000" dirty="0">
                <a:ea typeface="+mn-lt"/>
                <a:cs typeface="+mn-lt"/>
              </a:rPr>
              <a:t>The Relationship between Social Support and Distress following Perinatal Loss</a:t>
            </a:r>
          </a:p>
        </p:txBody>
      </p:sp>
      <p:sp>
        <p:nvSpPr>
          <p:cNvPr id="30" name="TextBox 29">
            <a:extLst>
              <a:ext uri="{FF2B5EF4-FFF2-40B4-BE49-F238E27FC236}">
                <a16:creationId xmlns:a16="http://schemas.microsoft.com/office/drawing/2014/main" id="{C8896619-6953-4449-9A3C-A61AD6AB2C79}"/>
              </a:ext>
            </a:extLst>
          </p:cNvPr>
          <p:cNvSpPr txBox="1"/>
          <p:nvPr/>
        </p:nvSpPr>
        <p:spPr>
          <a:xfrm>
            <a:off x="74432" y="2699389"/>
            <a:ext cx="9600907" cy="1077218"/>
          </a:xfrm>
          <a:prstGeom prst="rect">
            <a:avLst/>
          </a:prstGeom>
          <a:noFill/>
        </p:spPr>
        <p:txBody>
          <a:bodyPr wrap="square" lIns="91440" tIns="45720" rIns="91440" bIns="45720" rtlCol="0" anchor="t">
            <a:spAutoFit/>
          </a:bodyPr>
          <a:lstStyle/>
          <a:p>
            <a:r>
              <a:rPr lang="en-US" sz="3200" b="1" dirty="0" err="1">
                <a:latin typeface="Lato"/>
                <a:ea typeface="Lato"/>
                <a:cs typeface="Lato"/>
              </a:rPr>
              <a:t>Fattic</a:t>
            </a:r>
            <a:r>
              <a:rPr lang="en-US" sz="3200" b="1" dirty="0">
                <a:latin typeface="Lato"/>
                <a:ea typeface="Lato"/>
                <a:cs typeface="Lato"/>
              </a:rPr>
              <a:t>, D., </a:t>
            </a:r>
            <a:r>
              <a:rPr lang="en-US" sz="3200" b="1" dirty="0" err="1">
                <a:latin typeface="Lato"/>
                <a:ea typeface="Lato"/>
                <a:cs typeface="Lato"/>
              </a:rPr>
              <a:t>Matsche</a:t>
            </a:r>
            <a:r>
              <a:rPr lang="en-US" sz="3200" b="1" dirty="0">
                <a:latin typeface="Lato"/>
                <a:ea typeface="Lato"/>
                <a:cs typeface="Lato"/>
              </a:rPr>
              <a:t>, C., Smith, N., &amp; </a:t>
            </a:r>
            <a:r>
              <a:rPr lang="en-US" sz="3200" b="1" dirty="0" err="1">
                <a:latin typeface="Lato"/>
                <a:ea typeface="Lato"/>
                <a:cs typeface="Lato"/>
              </a:rPr>
              <a:t>Freedle</a:t>
            </a:r>
            <a:r>
              <a:rPr lang="en-US" sz="3200" b="1" dirty="0">
                <a:latin typeface="Lato"/>
                <a:ea typeface="Lato"/>
                <a:cs typeface="Lato"/>
              </a:rPr>
              <a:t>, A.</a:t>
            </a:r>
          </a:p>
          <a:p>
            <a:endParaRPr lang="en-US" sz="3200" b="1" dirty="0">
              <a:latin typeface="Lato" panose="020F0502020204030203" pitchFamily="34" charset="0"/>
              <a:ea typeface="Lato"/>
              <a:cs typeface="Lato" panose="020F0502020204030203" pitchFamily="34" charset="0"/>
            </a:endParaRPr>
          </a:p>
        </p:txBody>
      </p:sp>
      <p:pic>
        <p:nvPicPr>
          <p:cNvPr id="18" name="Picture 17">
            <a:extLst>
              <a:ext uri="{FF2B5EF4-FFF2-40B4-BE49-F238E27FC236}">
                <a16:creationId xmlns:a16="http://schemas.microsoft.com/office/drawing/2014/main" id="{F66500AB-5AEC-DC4D-906E-2074C72650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403578" y="-8336176"/>
            <a:ext cx="2109956" cy="365663"/>
          </a:xfrm>
          <a:prstGeom prst="rect">
            <a:avLst/>
          </a:prstGeom>
        </p:spPr>
      </p:pic>
      <p:sp>
        <p:nvSpPr>
          <p:cNvPr id="8" name="TextBox 7">
            <a:extLst>
              <a:ext uri="{FF2B5EF4-FFF2-40B4-BE49-F238E27FC236}">
                <a16:creationId xmlns:a16="http://schemas.microsoft.com/office/drawing/2014/main" id="{D2743204-89A9-E64B-8D07-D08B19C83763}"/>
              </a:ext>
            </a:extLst>
          </p:cNvPr>
          <p:cNvSpPr txBox="1"/>
          <p:nvPr/>
        </p:nvSpPr>
        <p:spPr>
          <a:xfrm>
            <a:off x="8752544" y="20552098"/>
            <a:ext cx="6919256" cy="584775"/>
          </a:xfrm>
          <a:prstGeom prst="rect">
            <a:avLst/>
          </a:prstGeom>
          <a:noFill/>
        </p:spPr>
        <p:txBody>
          <a:bodyPr wrap="square" rtlCol="0">
            <a:spAutoFit/>
          </a:bodyPr>
          <a:lstStyle/>
          <a:p>
            <a:r>
              <a:rPr lang="en-US" sz="3200" b="1" err="1"/>
              <a:t>ReproductiveTrauma@Lindenwood.edu</a:t>
            </a:r>
            <a:endParaRPr lang="en-US" sz="3200" b="1"/>
          </a:p>
        </p:txBody>
      </p:sp>
      <p:pic>
        <p:nvPicPr>
          <p:cNvPr id="1026" name="Picture 2" descr="Brand Resources | Advancement and Communications | Lindenwood University">
            <a:extLst>
              <a:ext uri="{FF2B5EF4-FFF2-40B4-BE49-F238E27FC236}">
                <a16:creationId xmlns:a16="http://schemas.microsoft.com/office/drawing/2014/main" id="{615E9D71-501F-0B4C-9CFD-ADBC7F67A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21" y="61034"/>
            <a:ext cx="4174772" cy="2651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5092DF-76E3-EF44-BFB5-F02FB5C1C323}"/>
              </a:ext>
            </a:extLst>
          </p:cNvPr>
          <p:cNvSpPr txBox="1"/>
          <p:nvPr/>
        </p:nvSpPr>
        <p:spPr>
          <a:xfrm>
            <a:off x="28290627" y="3034644"/>
            <a:ext cx="6118297" cy="2154436"/>
          </a:xfrm>
          <a:prstGeom prst="rect">
            <a:avLst/>
          </a:prstGeom>
          <a:noFill/>
        </p:spPr>
        <p:txBody>
          <a:bodyPr wrap="square" lIns="91440" tIns="45720" rIns="91440" bIns="45720" rtlCol="0" anchor="t">
            <a:spAutoFit/>
          </a:bodyPr>
          <a:lstStyle/>
          <a:p>
            <a:r>
              <a:rPr lang="en-US" sz="2400" b="1" dirty="0">
                <a:cs typeface="Latha"/>
              </a:rPr>
              <a:t>DEMOGRAPHICS</a:t>
            </a:r>
          </a:p>
          <a:p>
            <a:r>
              <a:rPr lang="en-US" sz="2200" dirty="0">
                <a:cs typeface="Latha"/>
              </a:rPr>
              <a:t>Mean age 29.17 (SD = 5.5) years old; six different racial and ethnic backgrounds; 50% (n=6) work full-time; 58.3% (</a:t>
            </a:r>
            <a:r>
              <a:rPr lang="en-US" sz="2200" i="1" dirty="0">
                <a:cs typeface="Latha"/>
              </a:rPr>
              <a:t>n</a:t>
            </a:r>
            <a:r>
              <a:rPr lang="en-US" sz="2200" dirty="0">
                <a:cs typeface="Latha"/>
              </a:rPr>
              <a:t> = 7) identify as middle class; 66.7% (</a:t>
            </a:r>
            <a:r>
              <a:rPr lang="en-US" sz="2200" i="1" dirty="0">
                <a:cs typeface="Latha"/>
              </a:rPr>
              <a:t>n</a:t>
            </a:r>
            <a:r>
              <a:rPr lang="en-US" sz="2200" dirty="0">
                <a:cs typeface="Latha"/>
              </a:rPr>
              <a:t> = 8) experienced miscarriage; average time of loss 16.58 (SD = 4.61) weeks gestation.</a:t>
            </a:r>
          </a:p>
        </p:txBody>
      </p:sp>
      <p:sp>
        <p:nvSpPr>
          <p:cNvPr id="6" name="TextBox 5">
            <a:extLst>
              <a:ext uri="{FF2B5EF4-FFF2-40B4-BE49-F238E27FC236}">
                <a16:creationId xmlns:a16="http://schemas.microsoft.com/office/drawing/2014/main" id="{F6EEF71F-6DCE-6C4B-93CE-E14C41D28A84}"/>
              </a:ext>
            </a:extLst>
          </p:cNvPr>
          <p:cNvSpPr txBox="1"/>
          <p:nvPr/>
        </p:nvSpPr>
        <p:spPr>
          <a:xfrm>
            <a:off x="28295773" y="5314761"/>
            <a:ext cx="6113151" cy="10784491"/>
          </a:xfrm>
          <a:prstGeom prst="rect">
            <a:avLst/>
          </a:prstGeom>
          <a:noFill/>
        </p:spPr>
        <p:txBody>
          <a:bodyPr wrap="square" rtlCol="0">
            <a:spAutoFit/>
          </a:bodyPr>
          <a:lstStyle/>
          <a:p>
            <a:pPr>
              <a:lnSpc>
                <a:spcPct val="120000"/>
              </a:lnSpc>
            </a:pPr>
            <a:r>
              <a:rPr lang="en-US" sz="2400" b="1" dirty="0">
                <a:cs typeface="Arial" panose="020B0604020202020204" pitchFamily="34" charset="0"/>
              </a:rPr>
              <a:t>INTERVIEW QUESTIONS</a:t>
            </a: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How did you care for yourself after your loss?</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How were you cared for after your loss?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types of social supports did you utilize?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was the most helpful support you received?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At what points after your loss was the support most helpful?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was missing in your experience of social support?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Do you think your experiences of social support were impacted by your cultural identity?</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was your experience of sharing your loss with others?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How did you cope with any hurtful responses you got from others?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How was your experience seeking and receiving mental health services?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was most beneficial in your experience with your mental health care provider?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recommendations do you have for professionals who work with individuals like you? </a:t>
            </a:r>
            <a:endParaRPr lang="en-US"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2400" dirty="0">
                <a:solidFill>
                  <a:srgbClr val="000000"/>
                </a:solidFill>
                <a:effectLst/>
                <a:ea typeface="Times New Roman" panose="02020603050405020304" pitchFamily="18" charset="0"/>
              </a:rPr>
              <a:t>What advice would you give to others who experience such loss? </a:t>
            </a:r>
            <a:endParaRPr lang="en-US" sz="2400" dirty="0">
              <a:effectLst/>
              <a:ea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87081D77-C473-B248-BE70-B669D65213B5}"/>
              </a:ext>
            </a:extLst>
          </p:cNvPr>
          <p:cNvSpPr txBox="1"/>
          <p:nvPr/>
        </p:nvSpPr>
        <p:spPr>
          <a:xfrm>
            <a:off x="28472416" y="16099252"/>
            <a:ext cx="6198154" cy="6186309"/>
          </a:xfrm>
          <a:prstGeom prst="rect">
            <a:avLst/>
          </a:prstGeom>
          <a:noFill/>
        </p:spPr>
        <p:txBody>
          <a:bodyPr wrap="square" rtlCol="0">
            <a:spAutoFit/>
          </a:bodyPr>
          <a:lstStyle/>
          <a:p>
            <a:r>
              <a:rPr lang="en-US" sz="2400" b="1" dirty="0">
                <a:cs typeface="Latha" panose="020B0604020202020204" pitchFamily="34" charset="0"/>
              </a:rPr>
              <a:t>QUANTITATIVE FINDINGS</a:t>
            </a:r>
          </a:p>
          <a:p>
            <a:r>
              <a:rPr lang="en-US" sz="2400" dirty="0">
                <a:solidFill>
                  <a:srgbClr val="000000"/>
                </a:solidFill>
                <a:latin typeface="Calibri" panose="020F0502020204030204" pitchFamily="34" charset="0"/>
                <a:ea typeface="Times New Roman" panose="02020603050405020304" pitchFamily="18" charset="0"/>
              </a:rPr>
              <a:t>F</a:t>
            </a:r>
            <a:r>
              <a:rPr lang="en-US" sz="2400" dirty="0">
                <a:solidFill>
                  <a:srgbClr val="000000"/>
                </a:solidFill>
                <a:effectLst/>
                <a:latin typeface="Calibri" panose="020F0502020204030204" pitchFamily="34" charset="0"/>
                <a:ea typeface="Times New Roman" panose="02020603050405020304" pitchFamily="18" charset="0"/>
              </a:rPr>
              <a:t>indings  from the quantitative portion of the study show that: 1) Perceiving medical professional as supportive was negatively correlated with levels of distress (</a:t>
            </a:r>
            <a:r>
              <a:rPr lang="en-US" sz="2400" i="1" dirty="0">
                <a:solidFill>
                  <a:srgbClr val="000000"/>
                </a:solidFill>
                <a:effectLst/>
                <a:latin typeface="Calibri" panose="020F0502020204030204" pitchFamily="34" charset="0"/>
                <a:ea typeface="Times New Roman" panose="02020603050405020304" pitchFamily="18" charset="0"/>
              </a:rPr>
              <a:t>r </a:t>
            </a:r>
            <a:r>
              <a:rPr lang="en-US" sz="2400" dirty="0">
                <a:solidFill>
                  <a:srgbClr val="000000"/>
                </a:solidFill>
                <a:effectLst/>
                <a:latin typeface="Calibri" panose="020F0502020204030204" pitchFamily="34" charset="0"/>
                <a:ea typeface="Times New Roman" panose="02020603050405020304" pitchFamily="18" charset="0"/>
              </a:rPr>
              <a:t>= -.15, </a:t>
            </a:r>
            <a:r>
              <a:rPr lang="en-US" sz="2400" i="1" dirty="0">
                <a:solidFill>
                  <a:srgbClr val="000000"/>
                </a:solidFill>
                <a:effectLst/>
                <a:latin typeface="Calibri" panose="020F0502020204030204" pitchFamily="34" charset="0"/>
                <a:ea typeface="Times New Roman" panose="02020603050405020304" pitchFamily="18" charset="0"/>
              </a:rPr>
              <a:t>p</a:t>
            </a:r>
            <a:r>
              <a:rPr lang="en-US" sz="2400" dirty="0">
                <a:solidFill>
                  <a:srgbClr val="000000"/>
                </a:solidFill>
                <a:effectLst/>
                <a:latin typeface="Calibri" panose="020F0502020204030204" pitchFamily="34" charset="0"/>
                <a:ea typeface="Times New Roman" panose="02020603050405020304" pitchFamily="18" charset="0"/>
              </a:rPr>
              <a:t> = .04); 2) Participants who saw mental health professional within 3 months reported lower levels of PTSD (</a:t>
            </a:r>
            <a:r>
              <a:rPr lang="en-US" sz="2400" i="1" dirty="0">
                <a:solidFill>
                  <a:srgbClr val="000000"/>
                </a:solidFill>
                <a:effectLst/>
                <a:latin typeface="Calibri" panose="020F0502020204030204" pitchFamily="34" charset="0"/>
                <a:ea typeface="Times New Roman" panose="02020603050405020304" pitchFamily="18" charset="0"/>
              </a:rPr>
              <a:t>M </a:t>
            </a:r>
            <a:r>
              <a:rPr lang="en-US" sz="2400" dirty="0">
                <a:solidFill>
                  <a:srgbClr val="000000"/>
                </a:solidFill>
                <a:effectLst/>
                <a:latin typeface="Calibri" panose="020F0502020204030204" pitchFamily="34" charset="0"/>
                <a:ea typeface="Times New Roman" panose="02020603050405020304" pitchFamily="18" charset="0"/>
              </a:rPr>
              <a:t>= 55.59, </a:t>
            </a:r>
            <a:r>
              <a:rPr lang="en-US" sz="2400" i="1" dirty="0">
                <a:solidFill>
                  <a:srgbClr val="000000"/>
                </a:solidFill>
                <a:effectLst/>
                <a:latin typeface="Calibri" panose="020F0502020204030204" pitchFamily="34" charset="0"/>
                <a:ea typeface="Times New Roman" panose="02020603050405020304" pitchFamily="18" charset="0"/>
              </a:rPr>
              <a:t>SD </a:t>
            </a:r>
            <a:r>
              <a:rPr lang="en-US" sz="2400" dirty="0">
                <a:solidFill>
                  <a:srgbClr val="000000"/>
                </a:solidFill>
                <a:effectLst/>
                <a:latin typeface="Calibri" panose="020F0502020204030204" pitchFamily="34" charset="0"/>
                <a:ea typeface="Times New Roman" panose="02020603050405020304" pitchFamily="18" charset="0"/>
              </a:rPr>
              <a:t>= 8.33) compare to those who did not [</a:t>
            </a:r>
            <a:r>
              <a:rPr lang="en-US" sz="2400" i="1" dirty="0">
                <a:solidFill>
                  <a:srgbClr val="000000"/>
                </a:solidFill>
                <a:effectLst/>
                <a:latin typeface="Calibri" panose="020F0502020204030204" pitchFamily="34" charset="0"/>
                <a:ea typeface="Times New Roman" panose="02020603050405020304" pitchFamily="18" charset="0"/>
              </a:rPr>
              <a:t>M</a:t>
            </a:r>
            <a:r>
              <a:rPr lang="en-US" sz="2400" dirty="0">
                <a:solidFill>
                  <a:srgbClr val="000000"/>
                </a:solidFill>
                <a:effectLst/>
                <a:latin typeface="Calibri" panose="020F0502020204030204" pitchFamily="34" charset="0"/>
                <a:ea typeface="Times New Roman" panose="02020603050405020304" pitchFamily="18" charset="0"/>
              </a:rPr>
              <a:t> = 58.90, </a:t>
            </a:r>
            <a:r>
              <a:rPr lang="en-US" sz="2400" i="1" dirty="0">
                <a:solidFill>
                  <a:srgbClr val="000000"/>
                </a:solidFill>
                <a:effectLst/>
                <a:latin typeface="Calibri" panose="020F0502020204030204" pitchFamily="34" charset="0"/>
                <a:ea typeface="Times New Roman" panose="02020603050405020304" pitchFamily="18" charset="0"/>
              </a:rPr>
              <a:t>SD</a:t>
            </a:r>
            <a:r>
              <a:rPr lang="en-US" sz="2400" dirty="0">
                <a:solidFill>
                  <a:srgbClr val="000000"/>
                </a:solidFill>
                <a:effectLst/>
                <a:latin typeface="Calibri" panose="020F0502020204030204" pitchFamily="34" charset="0"/>
                <a:ea typeface="Times New Roman" panose="02020603050405020304" pitchFamily="18" charset="0"/>
              </a:rPr>
              <a:t> = 7.43, t(212) = -2.46, </a:t>
            </a:r>
            <a:r>
              <a:rPr lang="en-US" sz="2400" i="1" dirty="0">
                <a:solidFill>
                  <a:srgbClr val="000000"/>
                </a:solidFill>
                <a:effectLst/>
                <a:latin typeface="Calibri" panose="020F0502020204030204" pitchFamily="34" charset="0"/>
                <a:ea typeface="Times New Roman" panose="02020603050405020304" pitchFamily="18" charset="0"/>
              </a:rPr>
              <a:t>p </a:t>
            </a:r>
            <a:r>
              <a:rPr lang="en-US" sz="2400" dirty="0">
                <a:solidFill>
                  <a:srgbClr val="000000"/>
                </a:solidFill>
                <a:effectLst/>
                <a:latin typeface="Calibri" panose="020F0502020204030204" pitchFamily="34" charset="0"/>
                <a:ea typeface="Times New Roman" panose="02020603050405020304" pitchFamily="18" charset="0"/>
              </a:rPr>
              <a:t>= .02]; 3)Perceiving mental health professional as knowledgeable in perinatal mental health was correlated with PTG (</a:t>
            </a:r>
            <a:r>
              <a:rPr lang="en-US" sz="2400" i="1" dirty="0">
                <a:solidFill>
                  <a:srgbClr val="000000"/>
                </a:solidFill>
                <a:effectLst/>
                <a:latin typeface="Calibri" panose="020F0502020204030204" pitchFamily="34" charset="0"/>
                <a:ea typeface="Times New Roman" panose="02020603050405020304" pitchFamily="18" charset="0"/>
              </a:rPr>
              <a:t>r</a:t>
            </a:r>
            <a:r>
              <a:rPr lang="en-US" sz="2400" dirty="0">
                <a:solidFill>
                  <a:srgbClr val="000000"/>
                </a:solidFill>
                <a:effectLst/>
                <a:latin typeface="Calibri" panose="020F0502020204030204" pitchFamily="34" charset="0"/>
                <a:ea typeface="Times New Roman" panose="02020603050405020304" pitchFamily="18" charset="0"/>
              </a:rPr>
              <a:t> = .31, </a:t>
            </a:r>
            <a:r>
              <a:rPr lang="en-US" sz="2400" i="1" dirty="0">
                <a:solidFill>
                  <a:srgbClr val="000000"/>
                </a:solidFill>
                <a:effectLst/>
                <a:latin typeface="Calibri" panose="020F0502020204030204" pitchFamily="34" charset="0"/>
                <a:ea typeface="Times New Roman" panose="02020603050405020304" pitchFamily="18" charset="0"/>
              </a:rPr>
              <a:t>p</a:t>
            </a:r>
            <a:r>
              <a:rPr lang="en-US" sz="2400" dirty="0">
                <a:solidFill>
                  <a:srgbClr val="000000"/>
                </a:solidFill>
                <a:effectLst/>
                <a:latin typeface="Calibri" panose="020F0502020204030204" pitchFamily="34" charset="0"/>
                <a:ea typeface="Times New Roman" panose="02020603050405020304" pitchFamily="18" charset="0"/>
              </a:rPr>
              <a:t> = .05); and 4)Perceiving mental health professional as respectful of cultural background was correlated with PTG (</a:t>
            </a:r>
            <a:r>
              <a:rPr lang="en-US" sz="2400" i="1" dirty="0">
                <a:solidFill>
                  <a:srgbClr val="000000"/>
                </a:solidFill>
                <a:effectLst/>
                <a:latin typeface="Calibri" panose="020F0502020204030204" pitchFamily="34" charset="0"/>
                <a:ea typeface="Times New Roman" panose="02020603050405020304" pitchFamily="18" charset="0"/>
              </a:rPr>
              <a:t>r </a:t>
            </a:r>
            <a:r>
              <a:rPr lang="en-US" sz="2400" dirty="0">
                <a:solidFill>
                  <a:srgbClr val="000000"/>
                </a:solidFill>
                <a:effectLst/>
                <a:latin typeface="Calibri" panose="020F0502020204030204" pitchFamily="34" charset="0"/>
                <a:ea typeface="Times New Roman" panose="02020603050405020304" pitchFamily="18" charset="0"/>
              </a:rPr>
              <a:t>= .35, </a:t>
            </a:r>
            <a:r>
              <a:rPr lang="en-US" sz="2400" i="1" dirty="0">
                <a:solidFill>
                  <a:srgbClr val="000000"/>
                </a:solidFill>
                <a:effectLst/>
                <a:latin typeface="Calibri" panose="020F0502020204030204" pitchFamily="34" charset="0"/>
                <a:ea typeface="Times New Roman" panose="02020603050405020304" pitchFamily="18" charset="0"/>
              </a:rPr>
              <a:t>p</a:t>
            </a:r>
            <a:r>
              <a:rPr lang="en-US" sz="2400" dirty="0">
                <a:solidFill>
                  <a:srgbClr val="000000"/>
                </a:solidFill>
                <a:effectLst/>
                <a:latin typeface="Calibri" panose="020F0502020204030204" pitchFamily="34" charset="0"/>
                <a:ea typeface="Times New Roman" panose="02020603050405020304" pitchFamily="18" charset="0"/>
              </a:rPr>
              <a:t> = .03).</a:t>
            </a:r>
            <a:endParaRPr lang="en-US" sz="2400" dirty="0">
              <a:latin typeface="Latha" panose="020B0604020202020204" pitchFamily="34" charset="0"/>
              <a:cs typeface="Latha" panose="020B0604020202020204" pitchFamily="34" charset="0"/>
            </a:endParaRPr>
          </a:p>
          <a:p>
            <a:endParaRPr lang="en-US" dirty="0">
              <a:latin typeface="Latha" panose="020B0604020202020204" pitchFamily="34" charset="0"/>
              <a:cs typeface="Latha" panose="020B0604020202020204" pitchFamily="34" charset="0"/>
            </a:endParaRPr>
          </a:p>
          <a:p>
            <a:endParaRPr lang="en-US" dirty="0">
              <a:latin typeface="Latha" panose="020B0604020202020204" pitchFamily="34" charset="0"/>
              <a:cs typeface="Latha" panose="020B0604020202020204" pitchFamily="34" charset="0"/>
            </a:endParaRPr>
          </a:p>
        </p:txBody>
      </p:sp>
      <p:pic>
        <p:nvPicPr>
          <p:cNvPr id="9" name="Picture 2" descr="Brand Resources | Advancement and Communications | Lindenwood University">
            <a:extLst>
              <a:ext uri="{FF2B5EF4-FFF2-40B4-BE49-F238E27FC236}">
                <a16:creationId xmlns:a16="http://schemas.microsoft.com/office/drawing/2014/main" id="{498F6F66-67B1-E49C-EEFF-71334F0D0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4152" y="181333"/>
            <a:ext cx="4174772" cy="265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4579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7349DCE63794EA076522FB82447E0" ma:contentTypeVersion="9" ma:contentTypeDescription="Create a new document." ma:contentTypeScope="" ma:versionID="65828dd607a9112cde2faa22fde6e9bd">
  <xsd:schema xmlns:xsd="http://www.w3.org/2001/XMLSchema" xmlns:xs="http://www.w3.org/2001/XMLSchema" xmlns:p="http://schemas.microsoft.com/office/2006/metadata/properties" xmlns:ns2="20820f2f-0ceb-451b-ab87-647080a047cd" xmlns:ns3="39de65c2-7640-4567-a24d-0e80d0df735e" targetNamespace="http://schemas.microsoft.com/office/2006/metadata/properties" ma:root="true" ma:fieldsID="0e6219d27d496db9552a634a50c6e169" ns2:_="" ns3:_="">
    <xsd:import namespace="20820f2f-0ceb-451b-ab87-647080a047cd"/>
    <xsd:import namespace="39de65c2-7640-4567-a24d-0e80d0df73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20f2f-0ceb-451b-ab87-647080a04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de65c2-7640-4567-a24d-0e80d0df73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AE3488-12AC-4C6E-8790-B78F368E2138}">
  <ds:schemaRefs>
    <ds:schemaRef ds:uri="20820f2f-0ceb-451b-ab87-647080a047cd"/>
    <ds:schemaRef ds:uri="39de65c2-7640-4567-a24d-0e80d0df73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AE0366-99D6-4A5D-9E9B-FF0D829562A5}">
  <ds:schemaRefs>
    <ds:schemaRef ds:uri="20820f2f-0ceb-451b-ab87-647080a047cd"/>
    <ds:schemaRef ds:uri="39de65c2-7640-4567-a24d-0e80d0df73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67FCC1-9D6C-4F01-A79A-82E0D5B899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975</Words>
  <Application>Microsoft Macintosh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Latha</vt:lpstr>
      <vt:lpstr>Calibri Light</vt:lpstr>
      <vt:lpstr>Arial</vt:lpstr>
      <vt:lpstr>Times New Roman</vt:lpstr>
      <vt:lpstr>Lato</vt:lpstr>
      <vt:lpstr>Calibri</vt:lpstr>
      <vt:lpstr>Office Theme</vt:lpstr>
      <vt:lpstr> Proposed Research Questions:   1.How do women experience the relationship between their distress and social support?    2.How do women utilize formal and informal social supports to reduce their distress after perinatal loss?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Nicole Sauerwein</cp:lastModifiedBy>
  <cp:revision>3</cp:revision>
  <cp:lastPrinted>2019-08-01T17:35:20Z</cp:lastPrinted>
  <dcterms:created xsi:type="dcterms:W3CDTF">2018-09-16T19:13:41Z</dcterms:created>
  <dcterms:modified xsi:type="dcterms:W3CDTF">2023-03-29T22:34:23Z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0x01010012F7349DCE63794EA076522FB82447E0</vt:lpwstr>
  </property>
</Properties>
</file>