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6D5F4-3BE9-1D4F-860D-499B6B455970}" v="36" dt="2023-03-29T19:45:18.067"/>
    <p1510:client id="{C9B0C58D-737D-7711-984F-12696B85BEF8}" v="1229" dt="2023-03-30T17:32:27.047"/>
    <p1510:client id="{CC5DE8F6-EBCA-552B-E426-23DCCA88C5FC}" v="50" dt="2023-03-30T01:41:59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21" d="100"/>
          <a:sy n="21" d="100"/>
        </p:scale>
        <p:origin x="19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1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9768-3ECF-CA4F-A66B-396A4D6EE15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0F2F-3128-8642-B923-3549A032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51DA1-C19A-C8F6-E0BA-77011D20E3E9}"/>
              </a:ext>
            </a:extLst>
          </p:cNvPr>
          <p:cNvSpPr txBox="1"/>
          <p:nvPr/>
        </p:nvSpPr>
        <p:spPr>
          <a:xfrm>
            <a:off x="771161" y="3974836"/>
            <a:ext cx="14994965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Cyber Seniors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was a pilot program, first offered at Lindenwood University in the Fall of 2022. This innovate program 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offers free technology training to seniors.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College students act as 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trainers and mentors to help the seniors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Calibri"/>
              </a:rPr>
              <a:t>increase knowledge on how to use technology.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 Additionally, they build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 relationships to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increase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 social connectedness and engagement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while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decreasing 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social isolation.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 For college students, the 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program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 helps them 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build connections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with local organizations and explore 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potential careers. 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 </a:t>
            </a:r>
            <a:endParaRPr lang="en-GB" sz="4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3D544-47DF-A014-5901-08108790BE13}"/>
              </a:ext>
            </a:extLst>
          </p:cNvPr>
          <p:cNvSpPr txBox="1"/>
          <p:nvPr/>
        </p:nvSpPr>
        <p:spPr>
          <a:xfrm>
            <a:off x="711200" y="361414"/>
            <a:ext cx="42468800" cy="1785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0" dirty="0">
                <a:latin typeface="+mj-lt"/>
              </a:rPr>
              <a:t>Program Evaluation of the Lindenwood University Cyber Seniors Program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B4B8C-27CB-8F10-41B7-024D17B28624}"/>
              </a:ext>
            </a:extLst>
          </p:cNvPr>
          <p:cNvSpPr txBox="1"/>
          <p:nvPr/>
        </p:nvSpPr>
        <p:spPr>
          <a:xfrm>
            <a:off x="711200" y="2146518"/>
            <a:ext cx="42468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By Isobel </a:t>
            </a:r>
            <a:r>
              <a:rPr lang="en-US" sz="4800" dirty="0" err="1"/>
              <a:t>Folan</a:t>
            </a:r>
            <a:r>
              <a:rPr lang="en-US" sz="4800" dirty="0"/>
              <a:t>, Sam </a:t>
            </a:r>
            <a:r>
              <a:rPr lang="en-US" sz="4800" dirty="0" err="1"/>
              <a:t>Nudo</a:t>
            </a:r>
            <a:endParaRPr lang="en-US" sz="4800" dirty="0"/>
          </a:p>
        </p:txBody>
      </p:sp>
      <p:pic>
        <p:nvPicPr>
          <p:cNvPr id="11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F1FD689-54CC-5D80-FDA2-F31F6FF4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60" y="10745490"/>
            <a:ext cx="14215477" cy="7238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6C4C4E-51EB-258C-9D02-2345486D6834}"/>
              </a:ext>
            </a:extLst>
          </p:cNvPr>
          <p:cNvSpPr txBox="1"/>
          <p:nvPr/>
        </p:nvSpPr>
        <p:spPr>
          <a:xfrm>
            <a:off x="712448" y="19138991"/>
            <a:ext cx="14484052" cy="93256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cs typeface="Times New Roman"/>
              </a:rPr>
              <a:t>Goal 1: Was the program well received by the participants?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/>
              </a:rPr>
              <a:t>Aim 1: During the program, 18 participants will receive one on one technology training for 50 minutes each.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/>
              </a:rPr>
              <a:t>Aim 2 During the program, all participants will receive a free lunch</a:t>
            </a:r>
            <a:endParaRPr lang="en-US" dirty="0">
              <a:cs typeface="Calibri" panose="020F0502020204030204"/>
            </a:endParaRPr>
          </a:p>
          <a:p>
            <a:endParaRPr lang="en-US" sz="4000" dirty="0">
              <a:cs typeface="Times New Roman"/>
            </a:endParaRPr>
          </a:p>
          <a:p>
            <a:r>
              <a:rPr lang="en-US" sz="4000" b="1" dirty="0">
                <a:cs typeface="Times New Roman"/>
              </a:rPr>
              <a:t>Goal 2: Did the program improve technology knowledge and skills, and decrease social isolation among seniors?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/>
              </a:rPr>
              <a:t>Aim 3: By the end of the program all cyber seniors will have increased knowledge of applications available to them on their technology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/>
              </a:rPr>
              <a:t>Aim 4: By the end of the program, participants will increase their confidence to use applications on their technology.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cs typeface="Times New Roman"/>
              </a:rPr>
              <a:t>Aim 5: By the end of the program, participants  will report decreased social isolation. </a:t>
            </a:r>
            <a:endParaRPr lang="en-US" sz="4000"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72897-4DBA-0A41-4DCA-E2F0DE064256}"/>
              </a:ext>
            </a:extLst>
          </p:cNvPr>
          <p:cNvSpPr txBox="1"/>
          <p:nvPr/>
        </p:nvSpPr>
        <p:spPr>
          <a:xfrm>
            <a:off x="711199" y="3035848"/>
            <a:ext cx="14785987" cy="79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What is Cyber Seniors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CD405-09BD-95EF-4FDB-D971F811FBF7}"/>
              </a:ext>
            </a:extLst>
          </p:cNvPr>
          <p:cNvSpPr txBox="1"/>
          <p:nvPr/>
        </p:nvSpPr>
        <p:spPr>
          <a:xfrm>
            <a:off x="622962" y="10006400"/>
            <a:ext cx="1477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Logic Model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8D6CF2-2A33-DE7A-1D70-F4CF5BBD84E6}"/>
              </a:ext>
            </a:extLst>
          </p:cNvPr>
          <p:cNvSpPr txBox="1"/>
          <p:nvPr/>
        </p:nvSpPr>
        <p:spPr>
          <a:xfrm>
            <a:off x="711200" y="18451571"/>
            <a:ext cx="1468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Goals and Aims of the Program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F8579-FBEA-F11F-BB92-1768C38499B8}"/>
              </a:ext>
            </a:extLst>
          </p:cNvPr>
          <p:cNvSpPr txBox="1"/>
          <p:nvPr/>
        </p:nvSpPr>
        <p:spPr>
          <a:xfrm>
            <a:off x="15706165" y="3114031"/>
            <a:ext cx="1195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Data Collection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20E1BC-6A3B-4288-2399-915ED72763AC}"/>
              </a:ext>
            </a:extLst>
          </p:cNvPr>
          <p:cNvSpPr txBox="1"/>
          <p:nvPr/>
        </p:nvSpPr>
        <p:spPr>
          <a:xfrm>
            <a:off x="15771638" y="3984409"/>
            <a:ext cx="14993716" cy="79714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/>
              <a:t>1. Collected basic demographic data on all participants</a:t>
            </a:r>
          </a:p>
          <a:p>
            <a:r>
              <a:rPr lang="en-US" sz="4000" dirty="0"/>
              <a:t>2. Pretest survey</a:t>
            </a:r>
          </a:p>
          <a:p>
            <a:r>
              <a:rPr lang="en-US" sz="4000" dirty="0"/>
              <a:t>	- Looked at what technology participants owned, how often they used it, and what they used it for</a:t>
            </a:r>
          </a:p>
          <a:p>
            <a:r>
              <a:rPr lang="en-US" sz="4000" dirty="0"/>
              <a:t>3. Post-test survey</a:t>
            </a:r>
          </a:p>
          <a:p>
            <a:r>
              <a:rPr lang="en-US" sz="4000" dirty="0"/>
              <a:t>	-Included the same questions as the pre-test with extra questions on knowledge and self-efficacy</a:t>
            </a:r>
          </a:p>
          <a:p>
            <a:r>
              <a:rPr lang="en-US" sz="4000" dirty="0"/>
              <a:t>4. Social Support Lubben Scale</a:t>
            </a:r>
          </a:p>
          <a:p>
            <a:r>
              <a:rPr lang="en-US" sz="4000" dirty="0"/>
              <a:t>	-Included 6 questions about participant's social connections with others (pre-test and post-test)</a:t>
            </a:r>
            <a:endParaRPr lang="en-US" sz="4000" dirty="0">
              <a:cs typeface="Calibri"/>
            </a:endParaRPr>
          </a:p>
          <a:p>
            <a:r>
              <a:rPr lang="en-US" sz="4000" dirty="0"/>
              <a:t>5. All data was collected using paper surveys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C90BBE-144A-6BAF-E6B6-A2368443CC0A}"/>
              </a:ext>
            </a:extLst>
          </p:cNvPr>
          <p:cNvSpPr txBox="1"/>
          <p:nvPr/>
        </p:nvSpPr>
        <p:spPr>
          <a:xfrm>
            <a:off x="15497186" y="11190221"/>
            <a:ext cx="1484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Results</a:t>
            </a:r>
            <a:r>
              <a:rPr lang="en-US" sz="4400" dirty="0"/>
              <a:t> </a:t>
            </a:r>
          </a:p>
        </p:txBody>
      </p:sp>
      <p:pic>
        <p:nvPicPr>
          <p:cNvPr id="27" name="Picture 2" descr="https://www.lindenwood.edu/files/resources/lindenwood-primary-logo-black.jpg">
            <a:extLst>
              <a:ext uri="{FF2B5EF4-FFF2-40B4-BE49-F238E27FC236}">
                <a16:creationId xmlns:a16="http://schemas.microsoft.com/office/drawing/2014/main" id="{602251BF-7B07-1E5E-3805-D815A18C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12" y="30242501"/>
            <a:ext cx="11251200" cy="19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4A83BD-BB38-AF54-FEB7-3A2EAB819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62"/>
          <a:stretch/>
        </p:blipFill>
        <p:spPr>
          <a:xfrm>
            <a:off x="32188396" y="30754738"/>
            <a:ext cx="4540795" cy="11572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5B8750-0477-0279-09C6-EB83C0472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6955" y="30632477"/>
            <a:ext cx="4856280" cy="14077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70EFBB-B575-7771-E6E0-756708B6CD0B}"/>
              </a:ext>
            </a:extLst>
          </p:cNvPr>
          <p:cNvSpPr txBox="1"/>
          <p:nvPr/>
        </p:nvSpPr>
        <p:spPr>
          <a:xfrm flipH="1">
            <a:off x="15497187" y="12109371"/>
            <a:ext cx="15421226" cy="8710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u="sng" dirty="0"/>
              <a:t>Process Findings</a:t>
            </a:r>
          </a:p>
          <a:p>
            <a:r>
              <a:rPr lang="en-US" sz="4000" b="1" dirty="0"/>
              <a:t>Program was implemented with fidelity:</a:t>
            </a:r>
            <a:endParaRPr lang="en-US" sz="4000" dirty="0">
              <a:cs typeface="Calibri"/>
            </a:endParaRPr>
          </a:p>
          <a:p>
            <a:r>
              <a:rPr lang="en-US" sz="4000" dirty="0"/>
              <a:t>- On average, 12.5 participants and 14 volunteers attended each week </a:t>
            </a:r>
          </a:p>
          <a:p>
            <a:r>
              <a:rPr lang="en-US" sz="4000" dirty="0"/>
              <a:t>- Missing data from week 6 from both participants and volunteers</a:t>
            </a:r>
            <a:endParaRPr lang="en-US" sz="4000" dirty="0">
              <a:cs typeface="Calibri"/>
            </a:endParaRPr>
          </a:p>
          <a:p>
            <a:pPr marL="0" lvl="2"/>
            <a:r>
              <a:rPr lang="en-US" sz="4000" dirty="0"/>
              <a:t>- Eight, 50-minute technology training sessions occurred</a:t>
            </a:r>
            <a:endParaRPr lang="en-US" sz="4000" dirty="0">
              <a:cs typeface="Calibri"/>
            </a:endParaRPr>
          </a:p>
          <a:p>
            <a:pPr marL="0" lvl="2"/>
            <a:r>
              <a:rPr lang="en-US" sz="4000" b="1" dirty="0"/>
              <a:t>Free Lunch </a:t>
            </a:r>
            <a:r>
              <a:rPr lang="en-US" sz="4000" dirty="0"/>
              <a:t>:</a:t>
            </a:r>
          </a:p>
          <a:p>
            <a:pPr marL="0" lvl="2"/>
            <a:r>
              <a:rPr lang="en-US" sz="4000" dirty="0"/>
              <a:t>-Don’t have accurate data on how many individuals received a free lunch</a:t>
            </a:r>
          </a:p>
          <a:p>
            <a:pPr marL="0" lvl="2"/>
            <a:r>
              <a:rPr lang="en-US" sz="4000" b="1" dirty="0"/>
              <a:t>Overall feeling about the program </a:t>
            </a:r>
            <a:endParaRPr lang="en-US" sz="4000" b="1" dirty="0">
              <a:cs typeface="Calibri"/>
            </a:endParaRPr>
          </a:p>
          <a:p>
            <a:pPr marL="0" lvl="2"/>
            <a:r>
              <a:rPr lang="en-US" sz="4000" dirty="0"/>
              <a:t>-66.7% of participants thought that the program was fantastic</a:t>
            </a:r>
          </a:p>
          <a:p>
            <a:pPr marL="0" lvl="2"/>
            <a:r>
              <a:rPr lang="en-US" sz="4000" dirty="0"/>
              <a:t>-26.7% thought the program was very good </a:t>
            </a:r>
            <a:endParaRPr lang="en-US" sz="4000" dirty="0">
              <a:cs typeface="Calibri"/>
            </a:endParaRPr>
          </a:p>
          <a:p>
            <a:pPr marL="0" lvl="2"/>
            <a:endParaRPr lang="en-US" sz="4000" dirty="0">
              <a:cs typeface="Calibri"/>
            </a:endParaRPr>
          </a:p>
          <a:p>
            <a:pPr marL="0" lvl="2"/>
            <a:endParaRPr lang="en-US" sz="4000" b="1" u="sng" dirty="0"/>
          </a:p>
          <a:p>
            <a:pPr marL="0" lvl="2"/>
            <a:endParaRPr lang="en-US" sz="4000" dirty="0">
              <a:cs typeface="Calibri" panose="020F0502020204030204"/>
            </a:endParaRPr>
          </a:p>
          <a:p>
            <a:pPr marL="0"/>
            <a:endParaRPr lang="en-US" sz="4000" dirty="0">
              <a:cs typeface="Calibri" panose="020F0502020204030204"/>
            </a:endParaRPr>
          </a:p>
        </p:txBody>
      </p:sp>
      <p:pic>
        <p:nvPicPr>
          <p:cNvPr id="31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363E5B3-74D9-AEEF-CF54-E29384AC0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8440" y="22638450"/>
            <a:ext cx="12358628" cy="7822245"/>
          </a:xfrm>
          <a:prstGeom prst="rect">
            <a:avLst/>
          </a:prstGeom>
          <a:effectLst/>
        </p:spPr>
      </p:pic>
      <p:pic>
        <p:nvPicPr>
          <p:cNvPr id="32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BA07E88-F007-728A-48AE-E2134E745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3350" y="3370108"/>
            <a:ext cx="8697724" cy="5740496"/>
          </a:xfrm>
          <a:prstGeom prst="rect">
            <a:avLst/>
          </a:prstGeom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190796B-E5CE-09B8-82D0-4B43D4E68605}"/>
              </a:ext>
            </a:extLst>
          </p:cNvPr>
          <p:cNvSpPr txBox="1"/>
          <p:nvPr/>
        </p:nvSpPr>
        <p:spPr>
          <a:xfrm>
            <a:off x="15417240" y="18457736"/>
            <a:ext cx="15288153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u="sng" dirty="0">
                <a:ea typeface="+mn-lt"/>
                <a:cs typeface="+mn-lt"/>
              </a:rPr>
              <a:t>Outcome Findings</a:t>
            </a:r>
            <a:endParaRPr lang="en-US" sz="4000" dirty="0"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Knowledge and use of technology applications increase in all areas.</a:t>
            </a: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 Participant report a </a:t>
            </a:r>
            <a:r>
              <a:rPr lang="en-US" sz="4000" b="1" u="sng" dirty="0"/>
              <a:t>133% increase in knowledge</a:t>
            </a:r>
            <a:r>
              <a:rPr lang="en-US" sz="4000" dirty="0"/>
              <a:t> and use of map functions on phones.</a:t>
            </a:r>
            <a:endParaRPr lang="en-US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 Unable to draw conclusions on confidence in application use </a:t>
            </a:r>
            <a:endParaRPr lang="en-US" sz="4000"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Social isolation </a:t>
            </a:r>
            <a:r>
              <a:rPr lang="en-US" sz="4000" b="1" u="sng" dirty="0"/>
              <a:t>decreased by 40%</a:t>
            </a:r>
            <a:r>
              <a:rPr lang="en-US" sz="4000" dirty="0"/>
              <a:t>  </a:t>
            </a:r>
            <a:endParaRPr lang="en-US" sz="4000">
              <a:cs typeface="Calibri" panose="020F0502020204030204"/>
            </a:endParaRPr>
          </a:p>
          <a:p>
            <a:endParaRPr lang="en-US" sz="4400" dirty="0"/>
          </a:p>
          <a:p>
            <a:endParaRPr lang="en-US" sz="4400" dirty="0"/>
          </a:p>
          <a:p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CB113C-8779-B1D5-0291-822D6B4A99BE}"/>
              </a:ext>
            </a:extLst>
          </p:cNvPr>
          <p:cNvSpPr txBox="1"/>
          <p:nvPr/>
        </p:nvSpPr>
        <p:spPr>
          <a:xfrm>
            <a:off x="31130631" y="9608483"/>
            <a:ext cx="1195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Next Steps for future Programs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BE692C-6E58-8769-DCCC-4CA6AA0637EA}"/>
              </a:ext>
            </a:extLst>
          </p:cNvPr>
          <p:cNvSpPr txBox="1"/>
          <p:nvPr/>
        </p:nvSpPr>
        <p:spPr>
          <a:xfrm>
            <a:off x="31128276" y="10527294"/>
            <a:ext cx="12756499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Calibri"/>
              <a:buChar char="-"/>
            </a:pPr>
            <a:r>
              <a:rPr lang="en-US" sz="4000" dirty="0"/>
              <a:t>Follow up form 6 month post program to assess knowledge,  skills and social isolation</a:t>
            </a:r>
            <a:endParaRPr lang="en-US" sz="4000" dirty="0">
              <a:cs typeface="Calibri"/>
            </a:endParaRPr>
          </a:p>
          <a:p>
            <a:pPr marL="571500" indent="-571500">
              <a:buFont typeface="Calibri"/>
              <a:buChar char="-"/>
            </a:pPr>
            <a:r>
              <a:rPr lang="en-US" sz="4000" dirty="0">
                <a:cs typeface="Calibri"/>
              </a:rPr>
              <a:t>Capture data on change in self confidence for college students </a:t>
            </a:r>
            <a:endParaRPr lang="en-US" sz="4000" dirty="0">
              <a:ea typeface="+mj-lt"/>
              <a:cs typeface="Calibri"/>
            </a:endParaRPr>
          </a:p>
          <a:p>
            <a:pPr marL="571500" indent="-571500">
              <a:buFont typeface="Calibri"/>
              <a:buChar char="-"/>
            </a:pPr>
            <a:r>
              <a:rPr lang="en-US" sz="4000" dirty="0">
                <a:ea typeface="+mj-lt"/>
                <a:cs typeface="+mj-lt"/>
              </a:rPr>
              <a:t>Improve the data collection methods to ensure completeness of surveys.</a:t>
            </a:r>
            <a:endParaRPr lang="en-US" sz="4000" dirty="0"/>
          </a:p>
          <a:p>
            <a:pPr marL="571500" indent="-571500">
              <a:buFont typeface="Calibri"/>
              <a:buChar char="-"/>
            </a:pPr>
            <a:r>
              <a:rPr lang="en-US" sz="4000" dirty="0"/>
              <a:t>Increase the length of the program </a:t>
            </a:r>
            <a:endParaRPr lang="en-US" sz="4000" dirty="0">
              <a:cs typeface="Calibri"/>
            </a:endParaRPr>
          </a:p>
          <a:p>
            <a:pPr marL="742950" lvl="2" indent="-342900">
              <a:buClr>
                <a:srgbClr val="8AD0D6"/>
              </a:buClr>
            </a:pPr>
            <a:r>
              <a:rPr lang="en-US" sz="4000" dirty="0"/>
              <a:t>-Collaborate with technology companies such as Apple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BE94CE-2BAA-0690-0C5A-F2DF5B11C830}"/>
              </a:ext>
            </a:extLst>
          </p:cNvPr>
          <p:cNvSpPr txBox="1"/>
          <p:nvPr/>
        </p:nvSpPr>
        <p:spPr>
          <a:xfrm>
            <a:off x="13340500" y="31828925"/>
            <a:ext cx="188858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Acknowledgements: Lindenwood University, Aging Ahead, Cyber Seniors, St Charles Senior Citizen Center, St Charles Senior Council, </a:t>
            </a:r>
            <a:r>
              <a:rPr lang="en-US" sz="2000" dirty="0" err="1"/>
              <a:t>Lindenwell</a:t>
            </a:r>
            <a:r>
              <a:rPr lang="en-US" sz="2000" dirty="0"/>
              <a:t>, Dr. Alameda, Dr. Shoff</a:t>
            </a:r>
          </a:p>
        </p:txBody>
      </p:sp>
      <p:pic>
        <p:nvPicPr>
          <p:cNvPr id="40" name="Picture 3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9CDDFF-E91C-026B-623A-43EEB04E0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978" y="15701958"/>
            <a:ext cx="10014769" cy="7533220"/>
          </a:xfrm>
          <a:prstGeom prst="rect">
            <a:avLst/>
          </a:prstGeom>
        </p:spPr>
      </p:pic>
      <p:pic>
        <p:nvPicPr>
          <p:cNvPr id="42" name="Picture 41" descr="A group of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3414CC1F-6993-A26E-C135-282B8326CD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1526395" y="24354167"/>
            <a:ext cx="6628982" cy="4914747"/>
          </a:xfrm>
          <a:prstGeom prst="rect">
            <a:avLst/>
          </a:prstGeom>
        </p:spPr>
      </p:pic>
      <p:pic>
        <p:nvPicPr>
          <p:cNvPr id="44" name="Picture 43" descr="A picture containing text, indoor, orange&#10;&#10;Description automatically generated">
            <a:extLst>
              <a:ext uri="{FF2B5EF4-FFF2-40B4-BE49-F238E27FC236}">
                <a16:creationId xmlns:a16="http://schemas.microsoft.com/office/drawing/2014/main" id="{490CB2D7-E3E4-4C36-3571-4EAF79788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6774479" y="24363843"/>
            <a:ext cx="6528123" cy="48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9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263</TotalTime>
  <Words>536</Words>
  <Application>Microsoft Macintosh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FOLAN, ISOBEL (Student)</dc:creator>
  <cp:lastModifiedBy>FOLAN, ISOBEL (Student)</cp:lastModifiedBy>
  <cp:revision>2</cp:revision>
  <dcterms:created xsi:type="dcterms:W3CDTF">2023-03-29T15:31:19Z</dcterms:created>
  <dcterms:modified xsi:type="dcterms:W3CDTF">2023-03-30T21:53:17Z</dcterms:modified>
</cp:coreProperties>
</file>