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A36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F456B3-3A91-6D4E-A3FB-EF941BC0809C}" v="14" dt="2022-02-02T21:41:22.3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94660"/>
  </p:normalViewPr>
  <p:slideViewPr>
    <p:cSldViewPr snapToGrid="0">
      <p:cViewPr varScale="1">
        <p:scale>
          <a:sx n="85" d="100"/>
          <a:sy n="85" d="100"/>
        </p:scale>
        <p:origin x="36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A3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:a16="http://schemas.microsoft.com/office/drawing/2014/main" id="{4CA66D9F-5197-42B7-B75D-C50A8127C5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1270" y="6108930"/>
            <a:ext cx="1573530" cy="49314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40BA848-F418-41A0-9F4F-2F1D89964CEC}"/>
              </a:ext>
            </a:extLst>
          </p:cNvPr>
          <p:cNvSpPr txBox="1"/>
          <p:nvPr/>
        </p:nvSpPr>
        <p:spPr>
          <a:xfrm>
            <a:off x="1263233" y="1225287"/>
            <a:ext cx="11065200" cy="12618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Wingdings"/>
              <a:buChar char="v"/>
            </a:pPr>
            <a:r>
              <a:rPr lang="en-US" sz="2800" dirty="0">
                <a:solidFill>
                  <a:schemeClr val="bg1"/>
                </a:solidFill>
                <a:latin typeface="Trade Gothic Next"/>
                <a:cs typeface="Calibri"/>
              </a:rPr>
              <a:t>TEACHING BURIED HISTORY: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sz="4800" dirty="0">
                <a:latin typeface="Trade Gothic Next"/>
                <a:cs typeface="Calibri"/>
              </a:rPr>
              <a:t>WHAT YOU'LL SEE IN A CEMETERY</a:t>
            </a:r>
            <a:endParaRPr lang="en-US" dirty="0">
              <a:cs typeface="Calibri" panose="020F0502020204030204"/>
            </a:endParaRPr>
          </a:p>
        </p:txBody>
      </p:sp>
      <p:pic>
        <p:nvPicPr>
          <p:cNvPr id="4" name="Picture 4" descr="A picture containing tree, grass, outdoor, park&#10;&#10;Description automatically generated">
            <a:extLst>
              <a:ext uri="{FF2B5EF4-FFF2-40B4-BE49-F238E27FC236}">
                <a16:creationId xmlns:a16="http://schemas.microsoft.com/office/drawing/2014/main" id="{E3896830-266C-4B9D-AF3E-058E3C6A9D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" t="556" r="1832" b="14231"/>
          <a:stretch/>
        </p:blipFill>
        <p:spPr>
          <a:xfrm>
            <a:off x="3148028" y="2705851"/>
            <a:ext cx="5895943" cy="3355848"/>
          </a:xfrm>
          <a:prstGeom prst="rect">
            <a:avLst/>
          </a:prstGeom>
          <a:ln w="57150">
            <a:noFill/>
            <a:prstDash val="solid"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8A6C216-7B26-EE4B-9561-A37023EA37E1}"/>
              </a:ext>
            </a:extLst>
          </p:cNvPr>
          <p:cNvSpPr/>
          <p:nvPr/>
        </p:nvSpPr>
        <p:spPr>
          <a:xfrm>
            <a:off x="457200" y="0"/>
            <a:ext cx="457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/>
              <a:t>v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2815B8A-8037-9E42-A4FC-AC1E67A28E1B}"/>
              </a:ext>
            </a:extLst>
          </p:cNvPr>
          <p:cNvSpPr/>
          <p:nvPr/>
        </p:nvSpPr>
        <p:spPr>
          <a:xfrm>
            <a:off x="0" y="457200"/>
            <a:ext cx="12192000" cy="457200"/>
          </a:xfrm>
          <a:prstGeom prst="rect">
            <a:avLst/>
          </a:prstGeom>
          <a:solidFill>
            <a:srgbClr val="1A191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160AE19-CB3E-4AE2-A947-58E8BFCD26C5}"/>
              </a:ext>
            </a:extLst>
          </p:cNvPr>
          <p:cNvSpPr txBox="1"/>
          <p:nvPr/>
        </p:nvSpPr>
        <p:spPr>
          <a:xfrm>
            <a:off x="7103025" y="1991025"/>
            <a:ext cx="453120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4800" dirty="0">
                <a:solidFill>
                  <a:srgbClr val="FFFFFF"/>
                </a:solidFill>
                <a:latin typeface="Trade Gothic Next"/>
                <a:cs typeface="Calibri"/>
              </a:rPr>
              <a:t>Organizational</a:t>
            </a:r>
            <a:endParaRPr lang="en-US" dirty="0">
              <a:solidFill>
                <a:srgbClr val="000000"/>
              </a:solidFill>
              <a:latin typeface="Calibri" panose="020F0502020204030204"/>
              <a:cs typeface="Calibri"/>
            </a:endParaRPr>
          </a:p>
          <a:p>
            <a:pPr algn="r"/>
            <a:r>
              <a:rPr lang="en-US" sz="4800" dirty="0">
                <a:solidFill>
                  <a:srgbClr val="FFFFFF"/>
                </a:solidFill>
                <a:latin typeface="Trade Gothic Next"/>
                <a:cs typeface="Calibri"/>
              </a:rPr>
              <a:t>Memberships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A71245-FC75-44AF-ADA4-760C2F2A7E90}"/>
              </a:ext>
            </a:extLst>
          </p:cNvPr>
          <p:cNvSpPr txBox="1"/>
          <p:nvPr/>
        </p:nvSpPr>
        <p:spPr>
          <a:xfrm>
            <a:off x="8882400" y="602400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TEACHING </a:t>
            </a:r>
            <a:endParaRPr lang="en-US">
              <a:solidFill>
                <a:schemeClr val="bg1"/>
              </a:solidFill>
              <a:latin typeface="Calibri" panose="020F0502020204030204"/>
              <a:cs typeface="Calibri" panose="020F0502020204030204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BURIED </a:t>
            </a:r>
            <a:endParaRPr lang="en-US">
              <a:solidFill>
                <a:schemeClr val="bg1"/>
              </a:solidFill>
              <a:latin typeface="Calibri" panose="020F0502020204030204"/>
              <a:cs typeface="Calibri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HISTORY:</a:t>
            </a:r>
            <a:endParaRPr lang="en-US">
              <a:solidFill>
                <a:schemeClr val="bg1"/>
              </a:solidFill>
              <a:cs typeface="Calibri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9ADEF4-CF5E-459D-8CB0-95976D8C1270}"/>
              </a:ext>
            </a:extLst>
          </p:cNvPr>
          <p:cNvSpPr/>
          <p:nvPr/>
        </p:nvSpPr>
        <p:spPr>
          <a:xfrm>
            <a:off x="8979675" y="1728675"/>
            <a:ext cx="2556000" cy="48000"/>
          </a:xfrm>
          <a:prstGeom prst="rect">
            <a:avLst/>
          </a:prstGeom>
          <a:solidFill>
            <a:srgbClr val="B5A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9" descr="A picture containing grass, tree, outdoor, building&#10;&#10;Description automatically generated">
            <a:extLst>
              <a:ext uri="{FF2B5EF4-FFF2-40B4-BE49-F238E27FC236}">
                <a16:creationId xmlns:a16="http://schemas.microsoft.com/office/drawing/2014/main" id="{22693627-9893-41A7-9BF3-DB6EEE47AF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132" b="12523"/>
          <a:stretch/>
        </p:blipFill>
        <p:spPr>
          <a:xfrm>
            <a:off x="3940875" y="478875"/>
            <a:ext cx="2611050" cy="3120666"/>
          </a:xfrm>
          <a:prstGeom prst="rect">
            <a:avLst/>
          </a:prstGeom>
        </p:spPr>
      </p:pic>
      <p:pic>
        <p:nvPicPr>
          <p:cNvPr id="10" name="Picture 10" descr="A picture containing outdoor, tree, old, building material&#10;&#10;Description automatically generated">
            <a:extLst>
              <a:ext uri="{FF2B5EF4-FFF2-40B4-BE49-F238E27FC236}">
                <a16:creationId xmlns:a16="http://schemas.microsoft.com/office/drawing/2014/main" id="{8A74D149-82ED-4EAF-ACD3-6FFBFD92C4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632" r="13944" b="10345"/>
          <a:stretch/>
        </p:blipFill>
        <p:spPr>
          <a:xfrm>
            <a:off x="465750" y="480562"/>
            <a:ext cx="3120969" cy="3114635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262BD562-9FE6-406E-9DEF-567ED42124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193" b="-235"/>
          <a:stretch/>
        </p:blipFill>
        <p:spPr>
          <a:xfrm>
            <a:off x="464625" y="3836625"/>
            <a:ext cx="6120150" cy="253249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449472E-DFDB-4E87-8C68-68B9E6D5E829}"/>
              </a:ext>
            </a:extLst>
          </p:cNvPr>
          <p:cNvSpPr txBox="1"/>
          <p:nvPr/>
        </p:nvSpPr>
        <p:spPr>
          <a:xfrm>
            <a:off x="7964400" y="3758400"/>
            <a:ext cx="3619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r">
              <a:buFont typeface="Wingdings"/>
              <a:buChar char="v"/>
            </a:pPr>
            <a:r>
              <a:rPr lang="en-US" sz="2400" dirty="0">
                <a:solidFill>
                  <a:schemeClr val="bg1"/>
                </a:solidFill>
                <a:latin typeface="Trade Gothic Next"/>
              </a:rPr>
              <a:t>  Woodmen of the World</a:t>
            </a:r>
            <a:endParaRPr lang="en-US" sz="2400" dirty="0">
              <a:solidFill>
                <a:schemeClr val="bg1"/>
              </a:solidFill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367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A3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160AE19-CB3E-4AE2-A947-58E8BFCD26C5}"/>
              </a:ext>
            </a:extLst>
          </p:cNvPr>
          <p:cNvSpPr txBox="1"/>
          <p:nvPr/>
        </p:nvSpPr>
        <p:spPr>
          <a:xfrm>
            <a:off x="569025" y="1967025"/>
            <a:ext cx="865920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800" dirty="0">
                <a:latin typeface="Trade Gothic Next"/>
                <a:cs typeface="Calibri"/>
              </a:rPr>
              <a:t>Occupational</a:t>
            </a:r>
          </a:p>
          <a:p>
            <a:r>
              <a:rPr lang="en-US" sz="4800" dirty="0">
                <a:latin typeface="Trade Gothic Next"/>
                <a:cs typeface="Calibri"/>
              </a:rPr>
              <a:t>Motifs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A71245-FC75-44AF-ADA4-760C2F2A7E90}"/>
              </a:ext>
            </a:extLst>
          </p:cNvPr>
          <p:cNvSpPr txBox="1"/>
          <p:nvPr/>
        </p:nvSpPr>
        <p:spPr>
          <a:xfrm>
            <a:off x="566400" y="548400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Trade Gothic Next"/>
              </a:rPr>
              <a:t>TEACHING </a:t>
            </a:r>
            <a:endParaRPr lang="en-US">
              <a:latin typeface="Calibri" panose="020F0502020204030204"/>
              <a:cs typeface="Calibri" panose="020F0502020204030204"/>
            </a:endParaRPr>
          </a:p>
          <a:p>
            <a:r>
              <a:rPr lang="en-US" dirty="0">
                <a:latin typeface="Trade Gothic Next"/>
              </a:rPr>
              <a:t>BURIED </a:t>
            </a:r>
            <a:endParaRPr lang="en-US">
              <a:latin typeface="Calibri" panose="020F0502020204030204"/>
              <a:cs typeface="Calibri"/>
            </a:endParaRPr>
          </a:p>
          <a:p>
            <a:r>
              <a:rPr lang="en-US" dirty="0">
                <a:latin typeface="Trade Gothic Next"/>
              </a:rPr>
              <a:t>HISTORY:</a:t>
            </a:r>
            <a:endParaRPr lang="en-US">
              <a:cs typeface="Calibr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0EE992-A1BD-4B50-A526-4EFE320B899F}"/>
              </a:ext>
            </a:extLst>
          </p:cNvPr>
          <p:cNvSpPr/>
          <p:nvPr/>
        </p:nvSpPr>
        <p:spPr>
          <a:xfrm>
            <a:off x="663675" y="1668675"/>
            <a:ext cx="2556000" cy="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C3CA8B-A1B0-4543-A13A-DB6B5212FA85}"/>
              </a:ext>
            </a:extLst>
          </p:cNvPr>
          <p:cNvSpPr txBox="1"/>
          <p:nvPr/>
        </p:nvSpPr>
        <p:spPr>
          <a:xfrm>
            <a:off x="566400" y="3728400"/>
            <a:ext cx="370320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Trade Gothic Next"/>
                <a:cs typeface="Arial"/>
              </a:rPr>
              <a:t>"Remember Me, and Here's Why"</a:t>
            </a: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E16CE1A7-04E7-47A5-8585-0D7957D72D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345" t="2698" r="2611" b="9467"/>
          <a:stretch/>
        </p:blipFill>
        <p:spPr>
          <a:xfrm>
            <a:off x="4615875" y="-70"/>
            <a:ext cx="3495463" cy="6878412"/>
          </a:xfrm>
          <a:prstGeom prst="rect">
            <a:avLst/>
          </a:prstGeom>
        </p:spPr>
      </p:pic>
      <p:pic>
        <p:nvPicPr>
          <p:cNvPr id="10" name="Picture 10" descr="A picture containing text, tree, outdoor, concrete&#10;&#10;Description automatically generated">
            <a:extLst>
              <a:ext uri="{FF2B5EF4-FFF2-40B4-BE49-F238E27FC236}">
                <a16:creationId xmlns:a16="http://schemas.microsoft.com/office/drawing/2014/main" id="{27A60495-672E-46D0-9E6F-8EC4A91CB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9750" y="-2250"/>
            <a:ext cx="4124325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16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DB84A39-387C-4858-8822-0226268F5637}"/>
              </a:ext>
            </a:extLst>
          </p:cNvPr>
          <p:cNvSpPr/>
          <p:nvPr/>
        </p:nvSpPr>
        <p:spPr>
          <a:xfrm>
            <a:off x="-1200" y="1800"/>
            <a:ext cx="7236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0AE19-CB3E-4AE2-A947-58E8BFCD26C5}"/>
              </a:ext>
            </a:extLst>
          </p:cNvPr>
          <p:cNvSpPr txBox="1"/>
          <p:nvPr/>
        </p:nvSpPr>
        <p:spPr>
          <a:xfrm>
            <a:off x="7955025" y="1943025"/>
            <a:ext cx="367920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4800" dirty="0">
                <a:solidFill>
                  <a:schemeClr val="bg1"/>
                </a:solidFill>
                <a:latin typeface="Trade Gothic Next"/>
                <a:cs typeface="Calibri"/>
              </a:rPr>
              <a:t>Portraits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A71245-FC75-44AF-ADA4-760C2F2A7E90}"/>
              </a:ext>
            </a:extLst>
          </p:cNvPr>
          <p:cNvSpPr txBox="1"/>
          <p:nvPr/>
        </p:nvSpPr>
        <p:spPr>
          <a:xfrm>
            <a:off x="8882400" y="554400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TEACHING </a:t>
            </a:r>
            <a:endParaRPr lang="en-US">
              <a:solidFill>
                <a:schemeClr val="bg1"/>
              </a:solidFill>
              <a:latin typeface="Calibri" panose="020F0502020204030204"/>
              <a:cs typeface="Calibri" panose="020F0502020204030204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BURIED </a:t>
            </a:r>
            <a:endParaRPr lang="en-US">
              <a:solidFill>
                <a:schemeClr val="bg1"/>
              </a:solidFill>
              <a:latin typeface="Calibri" panose="020F0502020204030204"/>
              <a:cs typeface="Calibri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HISTORY:</a:t>
            </a:r>
            <a:endParaRPr lang="en-US">
              <a:solidFill>
                <a:schemeClr val="bg1"/>
              </a:solidFill>
              <a:cs typeface="Calibri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9ADEF4-CF5E-459D-8CB0-95976D8C1270}"/>
              </a:ext>
            </a:extLst>
          </p:cNvPr>
          <p:cNvSpPr/>
          <p:nvPr/>
        </p:nvSpPr>
        <p:spPr>
          <a:xfrm>
            <a:off x="8979675" y="1680675"/>
            <a:ext cx="2556000" cy="48000"/>
          </a:xfrm>
          <a:prstGeom prst="rect">
            <a:avLst/>
          </a:prstGeom>
          <a:solidFill>
            <a:srgbClr val="B5A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E1C8F2-02D2-4506-ACA7-41E316AECA17}"/>
              </a:ext>
            </a:extLst>
          </p:cNvPr>
          <p:cNvSpPr txBox="1"/>
          <p:nvPr/>
        </p:nvSpPr>
        <p:spPr>
          <a:xfrm>
            <a:off x="7922400" y="3128400"/>
            <a:ext cx="370320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2400" dirty="0">
                <a:solidFill>
                  <a:srgbClr val="FFFFFF"/>
                </a:solidFill>
                <a:latin typeface="Trade Gothic Next"/>
                <a:cs typeface="Arial"/>
              </a:rPr>
              <a:t>"Remember Me, and Here's Why"</a:t>
            </a:r>
          </a:p>
        </p:txBody>
      </p:sp>
      <p:pic>
        <p:nvPicPr>
          <p:cNvPr id="3" name="Picture 6" descr="A picture containing outdoor, old, arch&#10;&#10;Description automatically generated">
            <a:extLst>
              <a:ext uri="{FF2B5EF4-FFF2-40B4-BE49-F238E27FC236}">
                <a16:creationId xmlns:a16="http://schemas.microsoft.com/office/drawing/2014/main" id="{DD85DF21-FE89-4620-ADBD-2D8DB325D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0225" y="-2250"/>
            <a:ext cx="4953000" cy="6869997"/>
          </a:xfrm>
          <a:prstGeom prst="rect">
            <a:avLst/>
          </a:prstGeom>
        </p:spPr>
      </p:pic>
      <p:pic>
        <p:nvPicPr>
          <p:cNvPr id="7" name="Picture 10" descr="A picture containing tree, outdoor, building, column&#10;&#10;Description automatically generated">
            <a:extLst>
              <a:ext uri="{FF2B5EF4-FFF2-40B4-BE49-F238E27FC236}">
                <a16:creationId xmlns:a16="http://schemas.microsoft.com/office/drawing/2014/main" id="{1DCBC52B-E5B2-4058-B522-F28612B4F3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750" y="-2250"/>
            <a:ext cx="4381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99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A3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:a16="http://schemas.microsoft.com/office/drawing/2014/main" id="{4CA66D9F-5197-42B7-B75D-C50A8127C5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1270" y="6108930"/>
            <a:ext cx="1573530" cy="49314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40BA848-F418-41A0-9F4F-2F1D89964CEC}"/>
              </a:ext>
            </a:extLst>
          </p:cNvPr>
          <p:cNvSpPr txBox="1"/>
          <p:nvPr/>
        </p:nvSpPr>
        <p:spPr>
          <a:xfrm>
            <a:off x="1263233" y="1225287"/>
            <a:ext cx="11065200" cy="12618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Wingdings"/>
              <a:buChar char="v"/>
            </a:pPr>
            <a:r>
              <a:rPr lang="en-US" sz="2800" dirty="0">
                <a:solidFill>
                  <a:schemeClr val="bg1"/>
                </a:solidFill>
                <a:latin typeface="Trade Gothic Next"/>
                <a:cs typeface="Calibri"/>
              </a:rPr>
              <a:t>TEACHING BURIED HISTORY: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sz="4800" dirty="0">
                <a:latin typeface="Trade Gothic Next"/>
                <a:cs typeface="Calibri"/>
              </a:rPr>
              <a:t>WHAT YOU'LL SEE IN A CEMETERY</a:t>
            </a:r>
            <a:endParaRPr lang="en-US" dirty="0">
              <a:cs typeface="Calibri" panose="020F0502020204030204"/>
            </a:endParaRPr>
          </a:p>
        </p:txBody>
      </p:sp>
      <p:pic>
        <p:nvPicPr>
          <p:cNvPr id="4" name="Picture 4" descr="A picture containing tree, grass, outdoor, park&#10;&#10;Description automatically generated">
            <a:extLst>
              <a:ext uri="{FF2B5EF4-FFF2-40B4-BE49-F238E27FC236}">
                <a16:creationId xmlns:a16="http://schemas.microsoft.com/office/drawing/2014/main" id="{E3896830-266C-4B9D-AF3E-058E3C6A9D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" t="556" r="1832" b="14231"/>
          <a:stretch/>
        </p:blipFill>
        <p:spPr>
          <a:xfrm>
            <a:off x="3148028" y="2705851"/>
            <a:ext cx="5895943" cy="3355848"/>
          </a:xfrm>
          <a:prstGeom prst="rect">
            <a:avLst/>
          </a:prstGeom>
          <a:ln w="57150">
            <a:noFill/>
            <a:prstDash val="solid"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8A6C216-7B26-EE4B-9561-A37023EA37E1}"/>
              </a:ext>
            </a:extLst>
          </p:cNvPr>
          <p:cNvSpPr/>
          <p:nvPr/>
        </p:nvSpPr>
        <p:spPr>
          <a:xfrm>
            <a:off x="457200" y="0"/>
            <a:ext cx="457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/>
              <a:t>v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2815B8A-8037-9E42-A4FC-AC1E67A28E1B}"/>
              </a:ext>
            </a:extLst>
          </p:cNvPr>
          <p:cNvSpPr/>
          <p:nvPr/>
        </p:nvSpPr>
        <p:spPr>
          <a:xfrm>
            <a:off x="0" y="457200"/>
            <a:ext cx="12192000" cy="457200"/>
          </a:xfrm>
          <a:prstGeom prst="rect">
            <a:avLst/>
          </a:prstGeom>
          <a:solidFill>
            <a:srgbClr val="1A191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56462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CD27597-13CF-4F8A-9D15-0EA94EE2D4B0}"/>
              </a:ext>
            </a:extLst>
          </p:cNvPr>
          <p:cNvSpPr/>
          <p:nvPr/>
        </p:nvSpPr>
        <p:spPr>
          <a:xfrm>
            <a:off x="4954800" y="1800"/>
            <a:ext cx="7236000" cy="6858000"/>
          </a:xfrm>
          <a:prstGeom prst="rect">
            <a:avLst/>
          </a:prstGeom>
          <a:solidFill>
            <a:srgbClr val="B5A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0AE19-CB3E-4AE2-A947-58E8BFCD26C5}"/>
              </a:ext>
            </a:extLst>
          </p:cNvPr>
          <p:cNvSpPr txBox="1"/>
          <p:nvPr/>
        </p:nvSpPr>
        <p:spPr>
          <a:xfrm>
            <a:off x="569025" y="2099025"/>
            <a:ext cx="8659200" cy="24006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800" dirty="0">
                <a:latin typeface="Trade Gothic Next"/>
                <a:cs typeface="Calibri"/>
              </a:rPr>
              <a:t>What's</a:t>
            </a:r>
            <a:r>
              <a:rPr lang="en-US" sz="5400" dirty="0">
                <a:latin typeface="Trade Gothic Next"/>
                <a:cs typeface="Calibri"/>
              </a:rPr>
              <a:t> </a:t>
            </a:r>
            <a:r>
              <a:rPr lang="en-US" sz="4800" dirty="0">
                <a:latin typeface="Trade Gothic Next"/>
                <a:cs typeface="Calibri"/>
              </a:rPr>
              <a:t>a </a:t>
            </a:r>
            <a:endParaRPr lang="en-US" sz="4800" dirty="0">
              <a:cs typeface="Calibri"/>
            </a:endParaRPr>
          </a:p>
          <a:p>
            <a:r>
              <a:rPr lang="en-US" sz="4800" dirty="0">
                <a:latin typeface="Trade Gothic Next"/>
                <a:cs typeface="Calibri"/>
              </a:rPr>
              <a:t>Decorative </a:t>
            </a:r>
            <a:endParaRPr lang="en-US" sz="4800" dirty="0">
              <a:latin typeface="Calibri" panose="020F0502020204030204"/>
              <a:cs typeface="Calibri"/>
            </a:endParaRPr>
          </a:p>
          <a:p>
            <a:r>
              <a:rPr lang="en-US" sz="4800" dirty="0">
                <a:latin typeface="Trade Gothic Next"/>
                <a:cs typeface="Calibri"/>
              </a:rPr>
              <a:t>Motif?</a:t>
            </a:r>
            <a:endParaRPr lang="en-US" sz="4800" dirty="0">
              <a:cs typeface="Calibri"/>
            </a:endParaRP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179549A1-4C0F-4619-91C1-4F78B1C4A2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93" t="22400" r="10813" b="1287"/>
          <a:stretch/>
        </p:blipFill>
        <p:spPr>
          <a:xfrm>
            <a:off x="5584427" y="440088"/>
            <a:ext cx="5976745" cy="5977824"/>
          </a:xfrm>
          <a:prstGeom prst="ellipse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7A71245-FC75-44AF-ADA4-760C2F2A7E90}"/>
              </a:ext>
            </a:extLst>
          </p:cNvPr>
          <p:cNvSpPr txBox="1"/>
          <p:nvPr/>
        </p:nvSpPr>
        <p:spPr>
          <a:xfrm>
            <a:off x="566400" y="548400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Trade Gothic Next"/>
              </a:rPr>
              <a:t>TEACHING </a:t>
            </a:r>
            <a:endParaRPr lang="en-US" dirty="0">
              <a:latin typeface="Calibri" panose="020F0502020204030204"/>
              <a:cs typeface="Calibri" panose="020F0502020204030204"/>
            </a:endParaRPr>
          </a:p>
          <a:p>
            <a:r>
              <a:rPr lang="en-US" dirty="0">
                <a:latin typeface="Trade Gothic Next"/>
              </a:rPr>
              <a:t>BURIED </a:t>
            </a:r>
            <a:endParaRPr lang="en-US" dirty="0">
              <a:latin typeface="Calibri" panose="020F0502020204030204"/>
              <a:cs typeface="Calibri"/>
            </a:endParaRPr>
          </a:p>
          <a:p>
            <a:r>
              <a:rPr lang="en-US" dirty="0">
                <a:latin typeface="Trade Gothic Next"/>
              </a:rPr>
              <a:t>HISTORY:</a:t>
            </a:r>
            <a:endParaRPr lang="en-US" dirty="0">
              <a:cs typeface="Calibri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DCB5B18-9C5F-4BF2-AC4A-F21DD521C3AF}"/>
              </a:ext>
            </a:extLst>
          </p:cNvPr>
          <p:cNvSpPr/>
          <p:nvPr/>
        </p:nvSpPr>
        <p:spPr>
          <a:xfrm>
            <a:off x="663675" y="1692675"/>
            <a:ext cx="2556000" cy="48000"/>
          </a:xfrm>
          <a:prstGeom prst="rect">
            <a:avLst/>
          </a:prstGeom>
          <a:solidFill>
            <a:srgbClr val="B5A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19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160AE19-CB3E-4AE2-A947-58E8BFCD26C5}"/>
              </a:ext>
            </a:extLst>
          </p:cNvPr>
          <p:cNvSpPr txBox="1"/>
          <p:nvPr/>
        </p:nvSpPr>
        <p:spPr>
          <a:xfrm>
            <a:off x="8035035" y="1865295"/>
            <a:ext cx="367920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4800" dirty="0">
                <a:solidFill>
                  <a:srgbClr val="FFFFFF"/>
                </a:solidFill>
                <a:latin typeface="Trade Gothic Next"/>
                <a:cs typeface="Calibri"/>
              </a:rPr>
              <a:t>Motifs have</a:t>
            </a:r>
            <a:endParaRPr lang="en-US" sz="4800">
              <a:solidFill>
                <a:srgbClr val="000000"/>
              </a:solidFill>
              <a:latin typeface="Calibri" panose="020F0502020204030204"/>
              <a:cs typeface="Calibri"/>
            </a:endParaRPr>
          </a:p>
          <a:p>
            <a:pPr algn="r"/>
            <a:r>
              <a:rPr lang="en-US" sz="4800" dirty="0">
                <a:solidFill>
                  <a:srgbClr val="FFFFFF"/>
                </a:solidFill>
                <a:latin typeface="Trade Gothic Next"/>
                <a:cs typeface="Calibri"/>
              </a:rPr>
              <a:t>Meanings</a:t>
            </a:r>
            <a:endParaRPr lang="en-US" sz="4800" dirty="0">
              <a:solidFill>
                <a:srgbClr val="000000"/>
              </a:solidFill>
              <a:latin typeface="Calibri" panose="020F0502020204030204"/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A71245-FC75-44AF-ADA4-760C2F2A7E90}"/>
              </a:ext>
            </a:extLst>
          </p:cNvPr>
          <p:cNvSpPr txBox="1"/>
          <p:nvPr/>
        </p:nvSpPr>
        <p:spPr>
          <a:xfrm>
            <a:off x="8962410" y="476670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TEACHING </a:t>
            </a:r>
            <a:endParaRPr lang="en-US" dirty="0">
              <a:solidFill>
                <a:schemeClr val="bg1"/>
              </a:solidFill>
              <a:latin typeface="Calibri" panose="020F0502020204030204"/>
              <a:cs typeface="Calibri" panose="020F0502020204030204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BURIED </a:t>
            </a:r>
            <a:endParaRPr lang="en-US" dirty="0">
              <a:solidFill>
                <a:schemeClr val="bg1"/>
              </a:solidFill>
              <a:latin typeface="Calibri" panose="020F0502020204030204"/>
              <a:cs typeface="Calibri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HISTORY:</a:t>
            </a:r>
            <a:endParaRPr lang="en-US" dirty="0">
              <a:solidFill>
                <a:schemeClr val="bg1"/>
              </a:solidFill>
              <a:cs typeface="Calibri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76978045-5392-4008-B4EE-051AD5BB6F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5" t="832" r="-365" b="216"/>
          <a:stretch/>
        </p:blipFill>
        <p:spPr>
          <a:xfrm>
            <a:off x="568875" y="789094"/>
            <a:ext cx="3288607" cy="5498834"/>
          </a:xfrm>
          <a:prstGeom prst="rect">
            <a:avLst/>
          </a:prstGeom>
        </p:spPr>
      </p:pic>
      <p:pic>
        <p:nvPicPr>
          <p:cNvPr id="3" name="Picture 3" descr="A picture containing grass, tree, cake, outdoor&#10;&#10;Description automatically generated">
            <a:extLst>
              <a:ext uri="{FF2B5EF4-FFF2-40B4-BE49-F238E27FC236}">
                <a16:creationId xmlns:a16="http://schemas.microsoft.com/office/drawing/2014/main" id="{A33B3748-28F4-4A44-AD4F-799A8C827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750" y="783750"/>
            <a:ext cx="3296325" cy="550305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19ADEF4-CF5E-459D-8CB0-95976D8C1270}"/>
              </a:ext>
            </a:extLst>
          </p:cNvPr>
          <p:cNvSpPr/>
          <p:nvPr/>
        </p:nvSpPr>
        <p:spPr>
          <a:xfrm>
            <a:off x="9059685" y="1602945"/>
            <a:ext cx="2556000" cy="48000"/>
          </a:xfrm>
          <a:prstGeom prst="rect">
            <a:avLst/>
          </a:prstGeom>
          <a:solidFill>
            <a:srgbClr val="B5A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7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A3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CD27597-13CF-4F8A-9D15-0EA94EE2D4B0}"/>
              </a:ext>
            </a:extLst>
          </p:cNvPr>
          <p:cNvSpPr/>
          <p:nvPr/>
        </p:nvSpPr>
        <p:spPr>
          <a:xfrm>
            <a:off x="4954800" y="1800"/>
            <a:ext cx="723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0AE19-CB3E-4AE2-A947-58E8BFCD26C5}"/>
              </a:ext>
            </a:extLst>
          </p:cNvPr>
          <p:cNvSpPr txBox="1"/>
          <p:nvPr/>
        </p:nvSpPr>
        <p:spPr>
          <a:xfrm>
            <a:off x="569025" y="1967025"/>
            <a:ext cx="865920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800" dirty="0">
                <a:latin typeface="Trade Gothic Next"/>
                <a:cs typeface="Calibri"/>
              </a:rPr>
              <a:t>Family</a:t>
            </a:r>
            <a:endParaRPr lang="en-US" sz="4800">
              <a:latin typeface="Calibri" panose="020F0502020204030204"/>
              <a:cs typeface="Calibri"/>
            </a:endParaRPr>
          </a:p>
          <a:p>
            <a:r>
              <a:rPr lang="en-US" sz="4800" dirty="0">
                <a:latin typeface="Trade Gothic Next"/>
                <a:cs typeface="Calibri"/>
              </a:rPr>
              <a:t>Markers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A71245-FC75-44AF-ADA4-760C2F2A7E90}"/>
              </a:ext>
            </a:extLst>
          </p:cNvPr>
          <p:cNvSpPr txBox="1"/>
          <p:nvPr/>
        </p:nvSpPr>
        <p:spPr>
          <a:xfrm>
            <a:off x="566400" y="548400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Trade Gothic Next"/>
              </a:rPr>
              <a:t>TEACHING </a:t>
            </a:r>
            <a:endParaRPr lang="en-US">
              <a:latin typeface="Calibri" panose="020F0502020204030204"/>
              <a:cs typeface="Calibri" panose="020F0502020204030204"/>
            </a:endParaRPr>
          </a:p>
          <a:p>
            <a:r>
              <a:rPr lang="en-US" dirty="0">
                <a:latin typeface="Trade Gothic Next"/>
              </a:rPr>
              <a:t>BURIED </a:t>
            </a:r>
            <a:endParaRPr lang="en-US">
              <a:latin typeface="Calibri" panose="020F0502020204030204"/>
              <a:cs typeface="Calibri"/>
            </a:endParaRPr>
          </a:p>
          <a:p>
            <a:r>
              <a:rPr lang="en-US" dirty="0">
                <a:latin typeface="Trade Gothic Next"/>
              </a:rPr>
              <a:t>HISTORY:</a:t>
            </a:r>
            <a:endParaRPr lang="en-US">
              <a:cs typeface="Calibri"/>
            </a:endParaRPr>
          </a:p>
        </p:txBody>
      </p:sp>
      <p:pic>
        <p:nvPicPr>
          <p:cNvPr id="2" name="Picture 2" descr="A picture containing grass, tree, outdoor, park&#10;&#10;Description automatically generated">
            <a:extLst>
              <a:ext uri="{FF2B5EF4-FFF2-40B4-BE49-F238E27FC236}">
                <a16:creationId xmlns:a16="http://schemas.microsoft.com/office/drawing/2014/main" id="{7A1BE6A9-776F-4156-9C0D-B65EDAE6CB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1" t="-368" r="16812" b="456"/>
          <a:stretch/>
        </p:blipFill>
        <p:spPr>
          <a:xfrm>
            <a:off x="4952400" y="-80921"/>
            <a:ext cx="7234554" cy="69392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90EE992-A1BD-4B50-A526-4EFE320B899F}"/>
              </a:ext>
            </a:extLst>
          </p:cNvPr>
          <p:cNvSpPr/>
          <p:nvPr/>
        </p:nvSpPr>
        <p:spPr>
          <a:xfrm>
            <a:off x="663675" y="1668675"/>
            <a:ext cx="2556000" cy="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61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DB84A39-387C-4858-8822-0226268F5637}"/>
              </a:ext>
            </a:extLst>
          </p:cNvPr>
          <p:cNvSpPr/>
          <p:nvPr/>
        </p:nvSpPr>
        <p:spPr>
          <a:xfrm>
            <a:off x="-1200" y="1800"/>
            <a:ext cx="7236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0AE19-CB3E-4AE2-A947-58E8BFCD26C5}"/>
              </a:ext>
            </a:extLst>
          </p:cNvPr>
          <p:cNvSpPr txBox="1"/>
          <p:nvPr/>
        </p:nvSpPr>
        <p:spPr>
          <a:xfrm>
            <a:off x="7955025" y="1943025"/>
            <a:ext cx="367920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4800" dirty="0">
                <a:solidFill>
                  <a:schemeClr val="bg1"/>
                </a:solidFill>
                <a:latin typeface="Trade Gothic Next"/>
                <a:cs typeface="Calibri"/>
              </a:rPr>
              <a:t>Enclosures:</a:t>
            </a:r>
            <a:endParaRPr lang="en-US" sz="4800">
              <a:solidFill>
                <a:schemeClr val="bg1"/>
              </a:solidFill>
              <a:latin typeface="Calibri" panose="020F0502020204030204"/>
              <a:cs typeface="Calibri"/>
            </a:endParaRPr>
          </a:p>
          <a:p>
            <a:pPr algn="r"/>
            <a:r>
              <a:rPr lang="en-US" sz="4800" dirty="0">
                <a:solidFill>
                  <a:schemeClr val="bg1"/>
                </a:solidFill>
                <a:latin typeface="Trade Gothic Next"/>
                <a:cs typeface="Calibri"/>
              </a:rPr>
              <a:t>Fences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A71245-FC75-44AF-ADA4-760C2F2A7E90}"/>
              </a:ext>
            </a:extLst>
          </p:cNvPr>
          <p:cNvSpPr txBox="1"/>
          <p:nvPr/>
        </p:nvSpPr>
        <p:spPr>
          <a:xfrm>
            <a:off x="8882400" y="554400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TEACHING </a:t>
            </a:r>
            <a:endParaRPr lang="en-US">
              <a:solidFill>
                <a:schemeClr val="bg1"/>
              </a:solidFill>
              <a:latin typeface="Calibri" panose="020F0502020204030204"/>
              <a:cs typeface="Calibri" panose="020F0502020204030204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BURIED </a:t>
            </a:r>
            <a:endParaRPr lang="en-US">
              <a:solidFill>
                <a:schemeClr val="bg1"/>
              </a:solidFill>
              <a:latin typeface="Calibri" panose="020F0502020204030204"/>
              <a:cs typeface="Calibri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HISTORY:</a:t>
            </a:r>
            <a:endParaRPr lang="en-US">
              <a:solidFill>
                <a:schemeClr val="bg1"/>
              </a:solidFill>
              <a:cs typeface="Calibri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9ADEF4-CF5E-459D-8CB0-95976D8C1270}"/>
              </a:ext>
            </a:extLst>
          </p:cNvPr>
          <p:cNvSpPr/>
          <p:nvPr/>
        </p:nvSpPr>
        <p:spPr>
          <a:xfrm>
            <a:off x="8979675" y="1680675"/>
            <a:ext cx="2556000" cy="4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6" descr="A picture containing grass, tree, fence, outdoor&#10;&#10;Description automatically generated">
            <a:extLst>
              <a:ext uri="{FF2B5EF4-FFF2-40B4-BE49-F238E27FC236}">
                <a16:creationId xmlns:a16="http://schemas.microsoft.com/office/drawing/2014/main" id="{230CEDC5-1357-4CF8-86CD-B7D602F931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53" b="12952"/>
          <a:stretch/>
        </p:blipFill>
        <p:spPr>
          <a:xfrm>
            <a:off x="2438578" y="2284877"/>
            <a:ext cx="4105876" cy="4020001"/>
          </a:xfrm>
          <a:prstGeom prst="ellipse">
            <a:avLst/>
          </a:prstGeom>
        </p:spPr>
      </p:pic>
      <p:pic>
        <p:nvPicPr>
          <p:cNvPr id="4" name="Picture 5" descr="A picture containing outdoor&#10;&#10;Description automatically generated">
            <a:extLst>
              <a:ext uri="{FF2B5EF4-FFF2-40B4-BE49-F238E27FC236}">
                <a16:creationId xmlns:a16="http://schemas.microsoft.com/office/drawing/2014/main" id="{F0A3A12F-E853-4C1A-B99F-FE7032D1B1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3" t="18840" r="4560"/>
          <a:stretch/>
        </p:blipFill>
        <p:spPr>
          <a:xfrm>
            <a:off x="616875" y="604875"/>
            <a:ext cx="3384006" cy="336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15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CD27597-13CF-4F8A-9D15-0EA94EE2D4B0}"/>
              </a:ext>
            </a:extLst>
          </p:cNvPr>
          <p:cNvSpPr/>
          <p:nvPr/>
        </p:nvSpPr>
        <p:spPr>
          <a:xfrm>
            <a:off x="4954800" y="1800"/>
            <a:ext cx="7236000" cy="6858000"/>
          </a:xfrm>
          <a:prstGeom prst="rect">
            <a:avLst/>
          </a:prstGeom>
          <a:solidFill>
            <a:srgbClr val="B5A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0AE19-CB3E-4AE2-A947-58E8BFCD26C5}"/>
              </a:ext>
            </a:extLst>
          </p:cNvPr>
          <p:cNvSpPr txBox="1"/>
          <p:nvPr/>
        </p:nvSpPr>
        <p:spPr>
          <a:xfrm>
            <a:off x="569025" y="1943025"/>
            <a:ext cx="8659200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800" dirty="0">
                <a:latin typeface="Trade Gothic Next"/>
                <a:cs typeface="Calibri"/>
              </a:rPr>
              <a:t>Enclosures:</a:t>
            </a:r>
            <a:endParaRPr lang="en-US" sz="4800">
              <a:latin typeface="Calibri" panose="020F0502020204030204"/>
              <a:cs typeface="Calibri"/>
            </a:endParaRPr>
          </a:p>
          <a:p>
            <a:endParaRPr lang="en-US" sz="2400" dirty="0">
              <a:latin typeface="Trade Gothic Next"/>
              <a:cs typeface="Calibri"/>
            </a:endParaRPr>
          </a:p>
          <a:p>
            <a:pPr marL="342900" indent="-342900">
              <a:buFont typeface="Wingdings"/>
              <a:buChar char="v"/>
            </a:pPr>
            <a:r>
              <a:rPr lang="en-US" sz="2400" dirty="0">
                <a:latin typeface="Trade Gothic Next"/>
                <a:cs typeface="Calibri"/>
              </a:rPr>
              <a:t>  Coping</a:t>
            </a:r>
            <a:endParaRPr lang="en-US" dirty="0">
              <a:latin typeface="Calibri" panose="020F0502020204030204"/>
              <a:cs typeface="Calibri"/>
            </a:endParaRPr>
          </a:p>
          <a:p>
            <a:pPr marL="342900" indent="-342900">
              <a:buFont typeface="Wingdings"/>
              <a:buChar char="v"/>
            </a:pPr>
            <a:endParaRPr lang="en-US" sz="2400" dirty="0">
              <a:latin typeface="Trade Gothic Next"/>
              <a:cs typeface="Calibri"/>
            </a:endParaRPr>
          </a:p>
          <a:p>
            <a:pPr marL="342900" indent="-342900">
              <a:buFont typeface="Wingdings"/>
              <a:buChar char="v"/>
            </a:pPr>
            <a:r>
              <a:rPr lang="en-US" sz="2400" dirty="0">
                <a:latin typeface="Trade Gothic Next"/>
                <a:cs typeface="Calibri"/>
              </a:rPr>
              <a:t>  Steps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A71245-FC75-44AF-ADA4-760C2F2A7E90}"/>
              </a:ext>
            </a:extLst>
          </p:cNvPr>
          <p:cNvSpPr txBox="1"/>
          <p:nvPr/>
        </p:nvSpPr>
        <p:spPr>
          <a:xfrm>
            <a:off x="566400" y="548400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Trade Gothic Next"/>
              </a:rPr>
              <a:t>TEACHING </a:t>
            </a:r>
            <a:endParaRPr lang="en-US">
              <a:latin typeface="Calibri" panose="020F0502020204030204"/>
              <a:cs typeface="Calibri" panose="020F0502020204030204"/>
            </a:endParaRPr>
          </a:p>
          <a:p>
            <a:r>
              <a:rPr lang="en-US" dirty="0">
                <a:latin typeface="Trade Gothic Next"/>
              </a:rPr>
              <a:t>BURIED </a:t>
            </a:r>
            <a:endParaRPr lang="en-US">
              <a:latin typeface="Calibri" panose="020F0502020204030204"/>
              <a:cs typeface="Calibri"/>
            </a:endParaRPr>
          </a:p>
          <a:p>
            <a:r>
              <a:rPr lang="en-US" dirty="0">
                <a:latin typeface="Trade Gothic Next"/>
              </a:rPr>
              <a:t>HISTORY:</a:t>
            </a:r>
            <a:endParaRPr lang="en-US">
              <a:cs typeface="Calibr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0EE992-A1BD-4B50-A526-4EFE320B899F}"/>
              </a:ext>
            </a:extLst>
          </p:cNvPr>
          <p:cNvSpPr/>
          <p:nvPr/>
        </p:nvSpPr>
        <p:spPr>
          <a:xfrm>
            <a:off x="663675" y="1668675"/>
            <a:ext cx="2556000" cy="48000"/>
          </a:xfrm>
          <a:prstGeom prst="rect">
            <a:avLst/>
          </a:prstGeom>
          <a:solidFill>
            <a:srgbClr val="B5A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6" descr="A picture containing grass, outdoor, tree, park&#10;&#10;Description automatically generated">
            <a:extLst>
              <a:ext uri="{FF2B5EF4-FFF2-40B4-BE49-F238E27FC236}">
                <a16:creationId xmlns:a16="http://schemas.microsoft.com/office/drawing/2014/main" id="{BAD31BA2-C6D1-40C1-917A-E9AE6C251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875" y="346875"/>
            <a:ext cx="4857750" cy="2943225"/>
          </a:xfrm>
          <a:prstGeom prst="rect">
            <a:avLst/>
          </a:prstGeom>
        </p:spPr>
      </p:pic>
      <p:pic>
        <p:nvPicPr>
          <p:cNvPr id="7" name="Picture 8" descr="A picture containing tree, grass, outdoor, park&#10;&#10;Description automatically generated">
            <a:extLst>
              <a:ext uri="{FF2B5EF4-FFF2-40B4-BE49-F238E27FC236}">
                <a16:creationId xmlns:a16="http://schemas.microsoft.com/office/drawing/2014/main" id="{55E20EDE-914A-4B6D-9B11-3C5D5AC90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9750" y="3489750"/>
            <a:ext cx="48577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28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769509C-2234-46E4-ADE7-D50A632BF033}"/>
              </a:ext>
            </a:extLst>
          </p:cNvPr>
          <p:cNvSpPr/>
          <p:nvPr/>
        </p:nvSpPr>
        <p:spPr>
          <a:xfrm>
            <a:off x="-1200" y="1800"/>
            <a:ext cx="5376000" cy="6858000"/>
          </a:xfrm>
          <a:prstGeom prst="rect">
            <a:avLst/>
          </a:prstGeom>
          <a:solidFill>
            <a:srgbClr val="B5A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0AE19-CB3E-4AE2-A947-58E8BFCD26C5}"/>
              </a:ext>
            </a:extLst>
          </p:cNvPr>
          <p:cNvSpPr txBox="1"/>
          <p:nvPr/>
        </p:nvSpPr>
        <p:spPr>
          <a:xfrm>
            <a:off x="6155025" y="1991025"/>
            <a:ext cx="5479200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4800" dirty="0">
                <a:solidFill>
                  <a:srgbClr val="FFFFFF"/>
                </a:solidFill>
                <a:latin typeface="Trade Gothic Next"/>
                <a:cs typeface="Calibri"/>
              </a:rPr>
              <a:t>Religious Motifs</a:t>
            </a:r>
            <a:endParaRPr lang="en-US" sz="4800">
              <a:solidFill>
                <a:srgbClr val="000000"/>
              </a:solidFill>
              <a:latin typeface="Calibri" panose="020F0502020204030204"/>
              <a:cs typeface="Calibri"/>
            </a:endParaRPr>
          </a:p>
          <a:p>
            <a:pPr algn="r"/>
            <a:endParaRPr lang="en-US" sz="5400" dirty="0">
              <a:solidFill>
                <a:srgbClr val="FFFFFF"/>
              </a:solidFill>
              <a:latin typeface="Trade Gothic Next"/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A71245-FC75-44AF-ADA4-760C2F2A7E90}"/>
              </a:ext>
            </a:extLst>
          </p:cNvPr>
          <p:cNvSpPr txBox="1"/>
          <p:nvPr/>
        </p:nvSpPr>
        <p:spPr>
          <a:xfrm>
            <a:off x="8882400" y="602400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TEACHING </a:t>
            </a:r>
            <a:endParaRPr lang="en-US">
              <a:solidFill>
                <a:schemeClr val="bg1"/>
              </a:solidFill>
              <a:latin typeface="Calibri" panose="020F0502020204030204"/>
              <a:cs typeface="Calibri" panose="020F0502020204030204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BURIED </a:t>
            </a:r>
            <a:endParaRPr lang="en-US">
              <a:solidFill>
                <a:schemeClr val="bg1"/>
              </a:solidFill>
              <a:latin typeface="Calibri" panose="020F0502020204030204"/>
              <a:cs typeface="Calibri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latin typeface="Trade Gothic Next"/>
              </a:rPr>
              <a:t>HISTORY:</a:t>
            </a:r>
            <a:endParaRPr lang="en-US">
              <a:solidFill>
                <a:schemeClr val="bg1"/>
              </a:solidFill>
              <a:cs typeface="Calibri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9ADEF4-CF5E-459D-8CB0-95976D8C1270}"/>
              </a:ext>
            </a:extLst>
          </p:cNvPr>
          <p:cNvSpPr/>
          <p:nvPr/>
        </p:nvSpPr>
        <p:spPr>
          <a:xfrm>
            <a:off x="8979675" y="1728675"/>
            <a:ext cx="2556000" cy="48000"/>
          </a:xfrm>
          <a:prstGeom prst="rect">
            <a:avLst/>
          </a:prstGeom>
          <a:solidFill>
            <a:srgbClr val="B5A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 descr="A picture containing grass, tree, outdoor, building&#10;&#10;Description automatically generated">
            <a:extLst>
              <a:ext uri="{FF2B5EF4-FFF2-40B4-BE49-F238E27FC236}">
                <a16:creationId xmlns:a16="http://schemas.microsoft.com/office/drawing/2014/main" id="{FDB1F952-CAA7-414D-BCEC-D2D3BE5204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025" t="-28006" r="-23901" b="-31487"/>
          <a:stretch/>
        </p:blipFill>
        <p:spPr>
          <a:xfrm>
            <a:off x="444844" y="-727688"/>
            <a:ext cx="3080686" cy="6041701"/>
          </a:xfrm>
          <a:prstGeom prst="rect">
            <a:avLst/>
          </a:prstGeom>
        </p:spPr>
      </p:pic>
      <p:pic>
        <p:nvPicPr>
          <p:cNvPr id="6" name="Picture 6" descr="A picture containing snow, outdoor, fabric&#10;&#10;Description automatically generated">
            <a:extLst>
              <a:ext uri="{FF2B5EF4-FFF2-40B4-BE49-F238E27FC236}">
                <a16:creationId xmlns:a16="http://schemas.microsoft.com/office/drawing/2014/main" id="{612863AF-4A11-45DA-9602-128541BD2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3750" y="339750"/>
            <a:ext cx="1963350" cy="2081175"/>
          </a:xfrm>
          <a:prstGeom prst="rect">
            <a:avLst/>
          </a:prstGeom>
        </p:spPr>
      </p:pic>
      <p:pic>
        <p:nvPicPr>
          <p:cNvPr id="7" name="Picture 8" descr="A picture containing text, grass, outdoor, building&#10;&#10;Description automatically generated">
            <a:extLst>
              <a:ext uri="{FF2B5EF4-FFF2-40B4-BE49-F238E27FC236}">
                <a16:creationId xmlns:a16="http://schemas.microsoft.com/office/drawing/2014/main" id="{32219093-52ED-4929-AEB5-E6731CE30A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423" r="13468"/>
          <a:stretch/>
        </p:blipFill>
        <p:spPr>
          <a:xfrm>
            <a:off x="2972625" y="2642625"/>
            <a:ext cx="1961552" cy="1467975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35A247E7-DB30-43D5-9E0C-E950AC7008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500" y="4315500"/>
            <a:ext cx="4500150" cy="22144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44CD54-3132-4904-B213-0C07A3B5C1D8}"/>
              </a:ext>
            </a:extLst>
          </p:cNvPr>
          <p:cNvSpPr txBox="1"/>
          <p:nvPr/>
        </p:nvSpPr>
        <p:spPr>
          <a:xfrm>
            <a:off x="8084400" y="3260400"/>
            <a:ext cx="3445200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r">
              <a:buFont typeface="Wingdings"/>
              <a:buChar char="v"/>
            </a:pPr>
            <a:r>
              <a:rPr lang="en-US" sz="2400" dirty="0">
                <a:solidFill>
                  <a:schemeClr val="bg1"/>
                </a:solidFill>
                <a:latin typeface="Trade Gothic Next"/>
                <a:cs typeface="Arial"/>
              </a:rPr>
              <a:t>  Pointing Fingers</a:t>
            </a:r>
            <a:endParaRPr lang="en-US">
              <a:solidFill>
                <a:schemeClr val="bg1"/>
              </a:solidFill>
              <a:latin typeface="Calibri" panose="020F0502020204030204"/>
              <a:cs typeface="Calibri" panose="020F0502020204030204"/>
            </a:endParaRPr>
          </a:p>
          <a:p>
            <a:pPr marL="342900" indent="-342900" algn="r">
              <a:buFont typeface="Wingdings"/>
              <a:buChar char="v"/>
            </a:pPr>
            <a:endParaRPr lang="en-US" sz="2400" dirty="0">
              <a:solidFill>
                <a:schemeClr val="bg1"/>
              </a:solidFill>
              <a:latin typeface="Trade Gothic Next"/>
              <a:cs typeface="Arial"/>
            </a:endParaRPr>
          </a:p>
          <a:p>
            <a:pPr marL="342900" indent="-342900" algn="r">
              <a:buFont typeface="Wingdings"/>
              <a:buChar char="v"/>
            </a:pPr>
            <a:r>
              <a:rPr lang="en-US" sz="2400" dirty="0">
                <a:solidFill>
                  <a:schemeClr val="bg1"/>
                </a:solidFill>
                <a:latin typeface="Trade Gothic Next"/>
                <a:cs typeface="Arial"/>
              </a:rPr>
              <a:t>​  Crosses​</a:t>
            </a:r>
            <a:endParaRPr lang="en-US">
              <a:solidFill>
                <a:schemeClr val="bg1"/>
              </a:solidFill>
              <a:latin typeface="Calibri"/>
              <a:cs typeface="Calibri"/>
            </a:endParaRPr>
          </a:p>
          <a:p>
            <a:pPr marL="342900" indent="-342900" algn="r">
              <a:buFont typeface="Wingdings"/>
              <a:buChar char="v"/>
            </a:pPr>
            <a:endParaRPr lang="en-US" sz="2400" dirty="0">
              <a:solidFill>
                <a:schemeClr val="bg1"/>
              </a:solidFill>
              <a:latin typeface="Trade Gothic Next"/>
              <a:cs typeface="Arial"/>
            </a:endParaRPr>
          </a:p>
          <a:p>
            <a:pPr marL="342900" indent="-342900" algn="r">
              <a:buFont typeface="Wingdings"/>
              <a:buChar char="v"/>
            </a:pPr>
            <a:r>
              <a:rPr lang="en-US" sz="2400" dirty="0">
                <a:solidFill>
                  <a:schemeClr val="bg1"/>
                </a:solidFill>
                <a:latin typeface="Trade Gothic Next"/>
                <a:cs typeface="Arial"/>
              </a:rPr>
              <a:t>  Handshake​</a:t>
            </a:r>
          </a:p>
          <a:p>
            <a:pPr marL="342900" indent="-342900" algn="r">
              <a:buFont typeface="Wingdings"/>
              <a:buChar char="v"/>
            </a:pPr>
            <a:endParaRPr lang="en-US" sz="2400" dirty="0">
              <a:solidFill>
                <a:schemeClr val="bg1"/>
              </a:solidFill>
              <a:latin typeface="Trade Gothic Next"/>
              <a:cs typeface="Arial"/>
            </a:endParaRPr>
          </a:p>
          <a:p>
            <a:pPr marL="342900" indent="-342900" algn="r">
              <a:buFont typeface="Wingdings"/>
              <a:buChar char="v"/>
            </a:pPr>
            <a:r>
              <a:rPr lang="en-US" sz="2400" dirty="0">
                <a:solidFill>
                  <a:schemeClr val="bg1"/>
                </a:solidFill>
                <a:latin typeface="Trade Gothic Next"/>
                <a:cs typeface="Arial"/>
              </a:rPr>
              <a:t>  Willow</a:t>
            </a:r>
          </a:p>
        </p:txBody>
      </p:sp>
    </p:spTree>
    <p:extLst>
      <p:ext uri="{BB962C8B-B14F-4D97-AF65-F5344CB8AC3E}">
        <p14:creationId xmlns:p14="http://schemas.microsoft.com/office/powerpoint/2010/main" val="81402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160AE19-CB3E-4AE2-A947-58E8BFCD26C5}"/>
              </a:ext>
            </a:extLst>
          </p:cNvPr>
          <p:cNvSpPr txBox="1"/>
          <p:nvPr/>
        </p:nvSpPr>
        <p:spPr>
          <a:xfrm>
            <a:off x="569025" y="1967025"/>
            <a:ext cx="8659200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Trade Gothic Next"/>
                <a:cs typeface="Calibri"/>
              </a:rPr>
              <a:t>Motifs</a:t>
            </a:r>
            <a:endParaRPr lang="en-US" sz="4800">
              <a:solidFill>
                <a:schemeClr val="bg1"/>
              </a:solidFill>
              <a:latin typeface="Calibri" panose="020F0502020204030204"/>
              <a:cs typeface="Calibri"/>
            </a:endParaRPr>
          </a:p>
          <a:p>
            <a:r>
              <a:rPr lang="en-US" sz="4800" dirty="0">
                <a:solidFill>
                  <a:schemeClr val="bg1"/>
                </a:solidFill>
                <a:latin typeface="Trade Gothic Next"/>
                <a:cs typeface="Calibri"/>
              </a:rPr>
              <a:t>for</a:t>
            </a:r>
          </a:p>
          <a:p>
            <a:r>
              <a:rPr lang="en-US" sz="4800" dirty="0">
                <a:solidFill>
                  <a:schemeClr val="bg1"/>
                </a:solidFill>
                <a:latin typeface="Trade Gothic Next"/>
                <a:cs typeface="Calibri"/>
              </a:rPr>
              <a:t>Children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A71245-FC75-44AF-ADA4-760C2F2A7E90}"/>
              </a:ext>
            </a:extLst>
          </p:cNvPr>
          <p:cNvSpPr txBox="1"/>
          <p:nvPr/>
        </p:nvSpPr>
        <p:spPr>
          <a:xfrm>
            <a:off x="566400" y="548400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Trade Gothic Next"/>
              </a:rPr>
              <a:t>TEACHING </a:t>
            </a:r>
            <a:endParaRPr lang="en-US">
              <a:solidFill>
                <a:schemeClr val="bg1"/>
              </a:solidFill>
              <a:latin typeface="Calibri" panose="020F0502020204030204"/>
              <a:cs typeface="Calibri" panose="020F0502020204030204"/>
            </a:endParaRPr>
          </a:p>
          <a:p>
            <a:r>
              <a:rPr lang="en-US" dirty="0">
                <a:solidFill>
                  <a:schemeClr val="bg1"/>
                </a:solidFill>
                <a:latin typeface="Trade Gothic Next"/>
              </a:rPr>
              <a:t>BURIED </a:t>
            </a:r>
            <a:endParaRPr lang="en-US">
              <a:solidFill>
                <a:schemeClr val="bg1"/>
              </a:solidFill>
              <a:latin typeface="Calibri" panose="020F0502020204030204"/>
              <a:cs typeface="Calibri"/>
            </a:endParaRPr>
          </a:p>
          <a:p>
            <a:r>
              <a:rPr lang="en-US" dirty="0">
                <a:solidFill>
                  <a:schemeClr val="bg1"/>
                </a:solidFill>
                <a:latin typeface="Trade Gothic Next"/>
              </a:rPr>
              <a:t>HISTORY:</a:t>
            </a:r>
            <a:endParaRPr lang="en-US">
              <a:solidFill>
                <a:schemeClr val="bg1"/>
              </a:solidFill>
              <a:cs typeface="Calibr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0EE992-A1BD-4B50-A526-4EFE320B899F}"/>
              </a:ext>
            </a:extLst>
          </p:cNvPr>
          <p:cNvSpPr/>
          <p:nvPr/>
        </p:nvSpPr>
        <p:spPr>
          <a:xfrm>
            <a:off x="663675" y="1668675"/>
            <a:ext cx="2556000" cy="48000"/>
          </a:xfrm>
          <a:prstGeom prst="rect">
            <a:avLst/>
          </a:prstGeom>
          <a:solidFill>
            <a:srgbClr val="B5A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6" descr="A picture containing tree, outdoor, building, building material&#10;&#10;Description automatically generated">
            <a:extLst>
              <a:ext uri="{FF2B5EF4-FFF2-40B4-BE49-F238E27FC236}">
                <a16:creationId xmlns:a16="http://schemas.microsoft.com/office/drawing/2014/main" id="{E9808C27-472D-4EC9-96E1-2E5534FCB8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788" r="20690" b="32"/>
          <a:stretch/>
        </p:blipFill>
        <p:spPr>
          <a:xfrm>
            <a:off x="4804875" y="-4688"/>
            <a:ext cx="3585089" cy="6866603"/>
          </a:xfrm>
          <a:prstGeom prst="rect">
            <a:avLst/>
          </a:prstGeom>
        </p:spPr>
      </p:pic>
      <p:pic>
        <p:nvPicPr>
          <p:cNvPr id="7" name="Picture 8" descr="A picture containing grass, outdoor, building, gravestone&#10;&#10;Description automatically generated">
            <a:extLst>
              <a:ext uri="{FF2B5EF4-FFF2-40B4-BE49-F238E27FC236}">
                <a16:creationId xmlns:a16="http://schemas.microsoft.com/office/drawing/2014/main" id="{C0098FD5-F925-4B1C-B9BD-8F0761D7B8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00" r="9306" b="10417"/>
          <a:stretch/>
        </p:blipFill>
        <p:spPr>
          <a:xfrm>
            <a:off x="8373750" y="-2250"/>
            <a:ext cx="3820069" cy="686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5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CD27597-13CF-4F8A-9D15-0EA94EE2D4B0}"/>
              </a:ext>
            </a:extLst>
          </p:cNvPr>
          <p:cNvSpPr/>
          <p:nvPr/>
        </p:nvSpPr>
        <p:spPr>
          <a:xfrm>
            <a:off x="5902800" y="1800"/>
            <a:ext cx="6288000" cy="6858000"/>
          </a:xfrm>
          <a:prstGeom prst="rect">
            <a:avLst/>
          </a:prstGeom>
          <a:solidFill>
            <a:srgbClr val="B5A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0AE19-CB3E-4AE2-A947-58E8BFCD26C5}"/>
              </a:ext>
            </a:extLst>
          </p:cNvPr>
          <p:cNvSpPr txBox="1"/>
          <p:nvPr/>
        </p:nvSpPr>
        <p:spPr>
          <a:xfrm>
            <a:off x="569025" y="1943025"/>
            <a:ext cx="865920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800" dirty="0">
                <a:latin typeface="Trade Gothic Next"/>
                <a:cs typeface="Calibri"/>
              </a:rPr>
              <a:t>Organizational</a:t>
            </a:r>
          </a:p>
          <a:p>
            <a:r>
              <a:rPr lang="en-US" sz="4800" dirty="0">
                <a:latin typeface="Trade Gothic Next"/>
                <a:cs typeface="Calibri"/>
              </a:rPr>
              <a:t>Memberships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A71245-FC75-44AF-ADA4-760C2F2A7E90}"/>
              </a:ext>
            </a:extLst>
          </p:cNvPr>
          <p:cNvSpPr txBox="1"/>
          <p:nvPr/>
        </p:nvSpPr>
        <p:spPr>
          <a:xfrm>
            <a:off x="566400" y="548400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Trade Gothic Next"/>
              </a:rPr>
              <a:t>TEACHING </a:t>
            </a:r>
            <a:endParaRPr lang="en-US">
              <a:latin typeface="Calibri" panose="020F0502020204030204"/>
              <a:cs typeface="Calibri" panose="020F0502020204030204"/>
            </a:endParaRPr>
          </a:p>
          <a:p>
            <a:r>
              <a:rPr lang="en-US" dirty="0">
                <a:latin typeface="Trade Gothic Next"/>
              </a:rPr>
              <a:t>BURIED </a:t>
            </a:r>
            <a:endParaRPr lang="en-US">
              <a:latin typeface="Calibri" panose="020F0502020204030204"/>
              <a:cs typeface="Calibri"/>
            </a:endParaRPr>
          </a:p>
          <a:p>
            <a:r>
              <a:rPr lang="en-US" dirty="0">
                <a:latin typeface="Trade Gothic Next"/>
              </a:rPr>
              <a:t>HISTORY:</a:t>
            </a:r>
            <a:endParaRPr lang="en-US">
              <a:cs typeface="Calibr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0EE992-A1BD-4B50-A526-4EFE320B899F}"/>
              </a:ext>
            </a:extLst>
          </p:cNvPr>
          <p:cNvSpPr/>
          <p:nvPr/>
        </p:nvSpPr>
        <p:spPr>
          <a:xfrm>
            <a:off x="663675" y="1668675"/>
            <a:ext cx="2556000" cy="48000"/>
          </a:xfrm>
          <a:prstGeom prst="rect">
            <a:avLst/>
          </a:prstGeom>
          <a:solidFill>
            <a:srgbClr val="B5A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9" descr="A picture containing grass, tree, outdoor, sky&#10;&#10;Description automatically generated">
            <a:extLst>
              <a:ext uri="{FF2B5EF4-FFF2-40B4-BE49-F238E27FC236}">
                <a16:creationId xmlns:a16="http://schemas.microsoft.com/office/drawing/2014/main" id="{5FD04834-2535-443A-8F79-6E4D7B3B74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355" r="6348" b="6262"/>
          <a:stretch/>
        </p:blipFill>
        <p:spPr>
          <a:xfrm>
            <a:off x="6650036" y="548400"/>
            <a:ext cx="5156378" cy="3644771"/>
          </a:xfrm>
          <a:prstGeom prst="rect">
            <a:avLst/>
          </a:prstGeom>
        </p:spPr>
      </p:pic>
      <p:pic>
        <p:nvPicPr>
          <p:cNvPr id="2" name="Picture 8">
            <a:extLst>
              <a:ext uri="{FF2B5EF4-FFF2-40B4-BE49-F238E27FC236}">
                <a16:creationId xmlns:a16="http://schemas.microsoft.com/office/drawing/2014/main" id="{7236D73A-308C-4B40-8318-3E62B4885E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42" t="120" r="5374" b="21261"/>
          <a:stretch/>
        </p:blipFill>
        <p:spPr>
          <a:xfrm>
            <a:off x="6258366" y="3512685"/>
            <a:ext cx="2952705" cy="2944096"/>
          </a:xfrm>
          <a:prstGeom prst="ellipse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F87C555-45A2-4AA6-8A6B-F984314C4D75}"/>
              </a:ext>
            </a:extLst>
          </p:cNvPr>
          <p:cNvSpPr txBox="1"/>
          <p:nvPr/>
        </p:nvSpPr>
        <p:spPr>
          <a:xfrm>
            <a:off x="566400" y="3980400"/>
            <a:ext cx="37032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/>
              <a:buChar char="v"/>
            </a:pPr>
            <a:r>
              <a:rPr lang="en-US" sz="2400" dirty="0">
                <a:latin typeface="Trade Gothic Next"/>
                <a:cs typeface="Arial"/>
              </a:rPr>
              <a:t>  Masons​</a:t>
            </a:r>
            <a:endParaRPr lang="en-US" sz="2400" dirty="0"/>
          </a:p>
          <a:p>
            <a:endParaRPr lang="en-US" sz="2400" dirty="0">
              <a:latin typeface="Trade Gothic Next"/>
              <a:cs typeface="Arial"/>
            </a:endParaRPr>
          </a:p>
          <a:p>
            <a:pPr marL="285750" indent="-285750">
              <a:buFont typeface="Wingdings"/>
              <a:buChar char="v"/>
            </a:pPr>
            <a:r>
              <a:rPr lang="en-US" sz="2400" dirty="0">
                <a:latin typeface="Trade Gothic Next"/>
                <a:cs typeface="Arial"/>
              </a:rPr>
              <a:t>  IOOF—Odd Fellows​</a:t>
            </a:r>
          </a:p>
          <a:p>
            <a:pPr marL="285750" indent="-285750">
              <a:buFont typeface="Wingdings"/>
              <a:buChar char="v"/>
            </a:pPr>
            <a:endParaRPr lang="en-US" sz="2400" dirty="0">
              <a:latin typeface="Trade Gothic Next"/>
              <a:cs typeface="Arial"/>
            </a:endParaRPr>
          </a:p>
          <a:p>
            <a:pPr marL="285750" indent="-285750">
              <a:buFont typeface="Wingdings"/>
              <a:buChar char="v"/>
            </a:pPr>
            <a:r>
              <a:rPr lang="en-US" sz="2400" dirty="0">
                <a:latin typeface="Trade Gothic Next"/>
                <a:cs typeface="Arial"/>
              </a:rPr>
              <a:t>  Elks and “Elks Rest”</a:t>
            </a:r>
          </a:p>
        </p:txBody>
      </p:sp>
    </p:spTree>
    <p:extLst>
      <p:ext uri="{BB962C8B-B14F-4D97-AF65-F5344CB8AC3E}">
        <p14:creationId xmlns:p14="http://schemas.microsoft.com/office/powerpoint/2010/main" val="197435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6BE4B9C3825B4393891C9B05C670B3" ma:contentTypeVersion="13" ma:contentTypeDescription="Create a new document." ma:contentTypeScope="" ma:versionID="5563b75c9010a61b464abc0f7fa9ec5f">
  <xsd:schema xmlns:xsd="http://www.w3.org/2001/XMLSchema" xmlns:xs="http://www.w3.org/2001/XMLSchema" xmlns:p="http://schemas.microsoft.com/office/2006/metadata/properties" xmlns:ns2="bb02154f-e947-4c8a-a858-7c62725d1933" xmlns:ns3="ed477bbe-c769-44cd-886d-795dc5914376" targetNamespace="http://schemas.microsoft.com/office/2006/metadata/properties" ma:root="true" ma:fieldsID="8d54f747f38a97a6ecfcf9131e67c250" ns2:_="" ns3:_="">
    <xsd:import namespace="bb02154f-e947-4c8a-a858-7c62725d1933"/>
    <xsd:import namespace="ed477bbe-c769-44cd-886d-795dc591437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02154f-e947-4c8a-a858-7c62725d19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477bbe-c769-44cd-886d-795dc591437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A7143DB-3817-42D4-93A3-9AE68446E56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A899DD-0EB0-482B-A58C-3FBCD9E2FF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02154f-e947-4c8a-a858-7c62725d1933"/>
    <ds:schemaRef ds:uri="ed477bbe-c769-44cd-886d-795dc59143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C48551C-D51C-42FE-8041-5CD7CD431E5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156</Words>
  <Application>Microsoft Office PowerPoint</Application>
  <PresentationFormat>Widescreen</PresentationFormat>
  <Paragraphs>81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Trade Gothic Next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PLUMMER, SARAH (Student)</cp:lastModifiedBy>
  <cp:revision>504</cp:revision>
  <dcterms:created xsi:type="dcterms:W3CDTF">2022-01-31T16:45:29Z</dcterms:created>
  <dcterms:modified xsi:type="dcterms:W3CDTF">2022-02-09T02:41:31Z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0x010100AB6BE4B9C3825B4393891C9B05C670B3</vt:lpwstr>
  </property>
</Properties>
</file>