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FBFF8F-FEB6-4E60-A334-C78F1A4F3277}" v="3" dt="2023-03-28T20:53:43.3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5" autoAdjust="0"/>
    <p:restoredTop sz="94660"/>
  </p:normalViewPr>
  <p:slideViewPr>
    <p:cSldViewPr snapToGrid="0">
      <p:cViewPr>
        <p:scale>
          <a:sx n="21" d="100"/>
          <a:sy n="21" d="100"/>
        </p:scale>
        <p:origin x="89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7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9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2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2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0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6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5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8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3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B7A56F"/>
            </a:gs>
            <a:gs pos="18354">
              <a:srgbClr val="FBFAF6"/>
            </a:gs>
            <a:gs pos="19000">
              <a:schemeClr val="bg1">
                <a:lumMod val="100000"/>
              </a:schemeClr>
            </a:gs>
            <a:gs pos="19000">
              <a:schemeClr val="bg1"/>
            </a:gs>
            <a:gs pos="0">
              <a:schemeClr val="accent4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AA6CD-F292-43CE-B2D5-B0E300E01267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DFD6A-1A49-4F75-906C-97E3C3EE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2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840864-AFC3-1921-640B-E4AAC3416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78028"/>
            <a:ext cx="43891200" cy="3284218"/>
          </a:xfrm>
          <a:ln w="38100">
            <a:noFill/>
          </a:ln>
        </p:spPr>
        <p:txBody>
          <a:bodyPr>
            <a:noAutofit/>
          </a:bodyPr>
          <a:lstStyle/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800" b="1" cap="small" dirty="0">
                <a:solidFill>
                  <a:srgbClr val="000000"/>
                </a:solidFill>
                <a:effectLst/>
                <a:latin typeface="Trade Gothic Next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PHYSIOLOGICAL MEASUREMENTS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800" b="1" cap="small" dirty="0">
                <a:solidFill>
                  <a:srgbClr val="000000"/>
                </a:solidFill>
                <a:effectLst/>
                <a:latin typeface="Trade Gothic Next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PRE/POST 100-MILE ENDURANCE RACE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539367-ED7F-3FF8-C771-8721C7A55D8B}"/>
              </a:ext>
            </a:extLst>
          </p:cNvPr>
          <p:cNvSpPr/>
          <p:nvPr/>
        </p:nvSpPr>
        <p:spPr>
          <a:xfrm>
            <a:off x="14676768" y="7346463"/>
            <a:ext cx="14508674" cy="199571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800" dirty="0">
                <a:latin typeface="Trade Gothic Next" panose="020B0503040303020004" pitchFamily="34" charset="0"/>
              </a:rPr>
              <a:t>RESULTS</a:t>
            </a:r>
            <a:endParaRPr lang="en-US" sz="4000" dirty="0">
              <a:latin typeface="Trade Gothic Next" panose="020B05030403030200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5ADFFA-3280-F2A3-F8DB-5981E54A3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78661"/>
              </p:ext>
            </p:extLst>
          </p:nvPr>
        </p:nvGraphicFramePr>
        <p:xfrm>
          <a:off x="950408" y="14251639"/>
          <a:ext cx="12955780" cy="47617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107928">
                  <a:extLst>
                    <a:ext uri="{9D8B030D-6E8A-4147-A177-3AD203B41FA5}">
                      <a16:colId xmlns:a16="http://schemas.microsoft.com/office/drawing/2014/main" val="2359780999"/>
                    </a:ext>
                  </a:extLst>
                </a:gridCol>
                <a:gridCol w="3790181">
                  <a:extLst>
                    <a:ext uri="{9D8B030D-6E8A-4147-A177-3AD203B41FA5}">
                      <a16:colId xmlns:a16="http://schemas.microsoft.com/office/drawing/2014/main" val="1275601528"/>
                    </a:ext>
                  </a:extLst>
                </a:gridCol>
                <a:gridCol w="2529713">
                  <a:extLst>
                    <a:ext uri="{9D8B030D-6E8A-4147-A177-3AD203B41FA5}">
                      <a16:colId xmlns:a16="http://schemas.microsoft.com/office/drawing/2014/main" val="274667681"/>
                    </a:ext>
                  </a:extLst>
                </a:gridCol>
                <a:gridCol w="2527958">
                  <a:extLst>
                    <a:ext uri="{9D8B030D-6E8A-4147-A177-3AD203B41FA5}">
                      <a16:colId xmlns:a16="http://schemas.microsoft.com/office/drawing/2014/main" val="4013241168"/>
                    </a:ext>
                  </a:extLst>
                </a:gridCol>
              </a:tblGrid>
              <a:tr h="768664">
                <a:tc gridSpan="4">
                  <a:txBody>
                    <a:bodyPr/>
                    <a:lstStyle/>
                    <a:p>
                      <a:pPr marL="0" marR="0" lvl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u="sng" dirty="0">
                          <a:effectLst/>
                          <a:latin typeface="Trade Gothic Next" panose="020B0503040303020004" pitchFamily="34" charset="0"/>
                        </a:rPr>
                        <a:t>Demographics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u="sng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1593266"/>
                  </a:ext>
                </a:extLst>
              </a:tr>
              <a:tr h="7686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Trade Gothic Next" panose="020B0503040303020004" pitchFamily="34" charset="0"/>
                        </a:rPr>
                        <a:t>n=10 males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Trade Gothic Next" panose="020B0503040303020004" pitchFamily="34" charset="0"/>
                        </a:rPr>
                        <a:t>Mean </a:t>
                      </a:r>
                      <a:r>
                        <a:rPr lang="en-US" sz="3600" u="sng" dirty="0">
                          <a:effectLst/>
                          <a:latin typeface="Trade Gothic Next" panose="020B0503040303020004" pitchFamily="34" charset="0"/>
                          <a:sym typeface="Symbol" panose="05050102010706020507" pitchFamily="18" charset="2"/>
                        </a:rPr>
                        <a:t> </a:t>
                      </a:r>
                      <a:r>
                        <a:rPr lang="en-US" sz="3600" u="sng" dirty="0">
                          <a:effectLst/>
                          <a:latin typeface="Trade Gothic Next" panose="020B0503040303020004" pitchFamily="34" charset="0"/>
                        </a:rPr>
                        <a:t>SD</a:t>
                      </a:r>
                      <a:endParaRPr lang="en-US" sz="3600" u="sng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Trade Gothic Next" panose="020B0503040303020004" pitchFamily="34" charset="0"/>
                        </a:rPr>
                        <a:t>Minimum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Trade Gothic Next" panose="020B0503040303020004" pitchFamily="34" charset="0"/>
                        </a:rPr>
                        <a:t>Maximum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0424849"/>
                  </a:ext>
                </a:extLst>
              </a:tr>
              <a:tr h="642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Age (years)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36.6 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 14.1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20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60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612538"/>
                  </a:ext>
                </a:extLst>
              </a:tr>
              <a:tr h="642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Height (cm)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177.4 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 7.2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165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186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4208547"/>
                  </a:ext>
                </a:extLst>
              </a:tr>
              <a:tr h="642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Weight (kg)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75.4 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 7.1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64.1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90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6893481"/>
                  </a:ext>
                </a:extLst>
              </a:tr>
              <a:tr h="653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VO</a:t>
                      </a:r>
                      <a:r>
                        <a:rPr lang="en-US" sz="3600" baseline="-25000" dirty="0">
                          <a:effectLst/>
                          <a:latin typeface="Trade Gothic Next" panose="020B0503040303020004" pitchFamily="34" charset="0"/>
                        </a:rPr>
                        <a:t>2 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(mL/kg/min)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rade Gothic Next" panose="020B0503040303020004" pitchFamily="34" charset="0"/>
                        </a:rPr>
                        <a:t>52.8 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rade Gothic Next" panose="020B0503040303020004" pitchFamily="34" charset="0"/>
                          <a:sym typeface="Symbol" panose="05050102010706020507" pitchFamily="18" charset="2"/>
                        </a:rPr>
                        <a:t>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  <a:latin typeface="Trade Gothic Next" panose="020B0503040303020004" pitchFamily="34" charset="0"/>
                        </a:rPr>
                        <a:t> 6.3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45.7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64.1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222588"/>
                  </a:ext>
                </a:extLst>
              </a:tr>
              <a:tr h="6427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Average finish time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26:10:36 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20:39:50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33:27:59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38762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3B07E6-EC11-E8E3-240D-D21465A0A832}"/>
              </a:ext>
            </a:extLst>
          </p:cNvPr>
          <p:cNvSpPr txBox="1"/>
          <p:nvPr/>
        </p:nvSpPr>
        <p:spPr>
          <a:xfrm>
            <a:off x="-1" y="4062246"/>
            <a:ext cx="43891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rade Gothic Next" panose="020B0503040303020004" pitchFamily="34" charset="0"/>
                <a:cs typeface="Arial" panose="020B0604020202020204" pitchFamily="34" charset="0"/>
              </a:rPr>
              <a:t>Zavisiute, Karolina; Richmond, Scott; Kerksick, Chad, Sunderland, Kyle; Mumford, Petey</a:t>
            </a:r>
          </a:p>
          <a:p>
            <a:pPr algn="ctr"/>
            <a:r>
              <a:rPr lang="en-US" sz="6000" dirty="0">
                <a:latin typeface="Trade Gothic Next" panose="020B0503040303020004" pitchFamily="34" charset="0"/>
                <a:cs typeface="Arial" panose="020B0604020202020204" pitchFamily="34" charset="0"/>
              </a:rPr>
              <a:t>Lindenwood University, St. Charles, MO</a:t>
            </a:r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4E3F279-7686-4460-4A81-7B269DBFF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927" y="28803069"/>
            <a:ext cx="12236008" cy="379687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5F786771-2740-0B39-6B02-21A759158C5D}"/>
              </a:ext>
            </a:extLst>
          </p:cNvPr>
          <p:cNvSpPr/>
          <p:nvPr/>
        </p:nvSpPr>
        <p:spPr>
          <a:xfrm>
            <a:off x="925274" y="19345381"/>
            <a:ext cx="12980913" cy="79582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800" dirty="0">
                <a:latin typeface="Trade Gothic Next" panose="020B0503040303020004" pitchFamily="34" charset="0"/>
              </a:rPr>
              <a:t>METHODS</a:t>
            </a:r>
          </a:p>
        </p:txBody>
      </p:sp>
      <p:pic>
        <p:nvPicPr>
          <p:cNvPr id="17" name="image1.png" descr="May be an image of text that says 'distance 20.58mi range 20' 829' 800' +3351' 64.3x ertical resample 600' pdf pro) collapse 1mi 2mi 3mi Elevation Slope 11mi Min 520' Avg 680' Max Delta 309' Land 13mi Aspect (middle), 14mi Min Avg 9° Max 29° 15mi Tree Cover 675' 16mi 1175' 18mi 0° 30° 20mi Cover Forest 97% Crops Developed 50% 100%'">
            <a:extLst>
              <a:ext uri="{FF2B5EF4-FFF2-40B4-BE49-F238E27FC236}">
                <a16:creationId xmlns:a16="http://schemas.microsoft.com/office/drawing/2014/main" id="{82D1FA45-E96A-2496-5B86-C9000AD414C1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14401" y="27450172"/>
            <a:ext cx="28271040" cy="5188210"/>
          </a:xfrm>
          <a:prstGeom prst="rect">
            <a:avLst/>
          </a:prstGeom>
          <a:ln/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65818D09-BFF8-9B00-F999-9BDF6D11710F}"/>
              </a:ext>
            </a:extLst>
          </p:cNvPr>
          <p:cNvGrpSpPr/>
          <p:nvPr/>
        </p:nvGrpSpPr>
        <p:grpSpPr>
          <a:xfrm>
            <a:off x="2033818" y="21157373"/>
            <a:ext cx="9186344" cy="1364994"/>
            <a:chOff x="167653" y="4512139"/>
            <a:chExt cx="4047142" cy="1897664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235E143-FA0D-167E-CBF8-12A3317F61C0}"/>
                </a:ext>
              </a:extLst>
            </p:cNvPr>
            <p:cNvCxnSpPr>
              <a:cxnSpLocks/>
            </p:cNvCxnSpPr>
            <p:nvPr/>
          </p:nvCxnSpPr>
          <p:spPr>
            <a:xfrm>
              <a:off x="457739" y="4512139"/>
              <a:ext cx="342370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79A79D7-D9F0-8F31-EB8B-851EBE7748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896" y="4607247"/>
              <a:ext cx="0" cy="591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2DDF69D-032E-7B7E-F8C9-76090EA255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3900" y="4607247"/>
              <a:ext cx="0" cy="591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6090960-4E20-14B2-A8FF-2B8E8E0465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7546" y="4624448"/>
              <a:ext cx="0" cy="591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56DBCEF-2145-725F-CD67-2DD31FAE5E4C}"/>
                </a:ext>
              </a:extLst>
            </p:cNvPr>
            <p:cNvSpPr txBox="1"/>
            <p:nvPr/>
          </p:nvSpPr>
          <p:spPr>
            <a:xfrm>
              <a:off x="167653" y="5293409"/>
              <a:ext cx="1620487" cy="1068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Trade Gothic Next" panose="020B0503040303020004" pitchFamily="34" charset="0"/>
                  <a:cs typeface="Times New Roman" panose="02020603050405020304" pitchFamily="18" charset="0"/>
                </a:rPr>
                <a:t> Visit 1</a:t>
              </a:r>
            </a:p>
            <a:p>
              <a:pPr algn="ctr"/>
              <a:r>
                <a:rPr lang="en-US" sz="2800" u="sng" dirty="0">
                  <a:latin typeface="Trade Gothic Next" panose="020B0503040303020004" pitchFamily="34" charset="0"/>
                  <a:cs typeface="Times New Roman" panose="02020603050405020304" pitchFamily="18" charset="0"/>
                </a:rPr>
                <a:t>1-week pre-race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BF63964-8D31-0674-BF9D-C045363871EB}"/>
                </a:ext>
              </a:extLst>
            </p:cNvPr>
            <p:cNvSpPr txBox="1"/>
            <p:nvPr/>
          </p:nvSpPr>
          <p:spPr>
            <a:xfrm>
              <a:off x="2747130" y="5340963"/>
              <a:ext cx="1467665" cy="10688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>
                  <a:latin typeface="Trade Gothic Next" panose="020B0503040303020004" pitchFamily="34" charset="0"/>
                  <a:cs typeface="Times New Roman" panose="02020603050405020304" pitchFamily="18" charset="0"/>
                </a:rPr>
                <a:t> Visit 2</a:t>
              </a:r>
            </a:p>
            <a:p>
              <a:pPr algn="ctr"/>
              <a:r>
                <a:rPr lang="en-US" sz="2800" u="sng" dirty="0">
                  <a:latin typeface="Trade Gothic Next" panose="020B0503040303020004" pitchFamily="34" charset="0"/>
                  <a:cs typeface="Times New Roman" panose="02020603050405020304" pitchFamily="18" charset="0"/>
                </a:rPr>
                <a:t>2-3 days post-race</a:t>
              </a:r>
            </a:p>
          </p:txBody>
        </p:sp>
      </p:grpSp>
      <p:pic>
        <p:nvPicPr>
          <p:cNvPr id="30" name="Graphic 29" descr="Race Flag with solid fill">
            <a:extLst>
              <a:ext uri="{FF2B5EF4-FFF2-40B4-BE49-F238E27FC236}">
                <a16:creationId xmlns:a16="http://schemas.microsoft.com/office/drawing/2014/main" id="{B1882028-4FA3-0E7B-8E9F-CE2F392DF1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1725" y="20161704"/>
            <a:ext cx="1032778" cy="108714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231132F-2604-BB8D-FEA2-30546665FCA9}"/>
              </a:ext>
            </a:extLst>
          </p:cNvPr>
          <p:cNvSpPr txBox="1"/>
          <p:nvPr/>
        </p:nvSpPr>
        <p:spPr>
          <a:xfrm>
            <a:off x="1727002" y="22786559"/>
            <a:ext cx="64041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Heart Rate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Body Mass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Height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Ultrasound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Biodex Balance Assessment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Resting Metabolic Rate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Body Water Assessment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Muscular Strength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VO2max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C00BE1-CF2D-9A8D-78C1-E11895923286}"/>
              </a:ext>
            </a:extLst>
          </p:cNvPr>
          <p:cNvSpPr txBox="1"/>
          <p:nvPr/>
        </p:nvSpPr>
        <p:spPr>
          <a:xfrm>
            <a:off x="7941247" y="22898120"/>
            <a:ext cx="562365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Heart 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Body Mass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Ultrasound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Biodex Balance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Body Water Assessment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rade Gothic Next" panose="020B0503040303020004" pitchFamily="34" charset="0"/>
              </a:rPr>
              <a:t>Muscular Strength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50E4628-DFEA-F463-336C-390C86CDF604}"/>
              </a:ext>
            </a:extLst>
          </p:cNvPr>
          <p:cNvGrpSpPr/>
          <p:nvPr/>
        </p:nvGrpSpPr>
        <p:grpSpPr>
          <a:xfrm>
            <a:off x="1030420" y="7227111"/>
            <a:ext cx="12770620" cy="6573159"/>
            <a:chOff x="914400" y="7346463"/>
            <a:chExt cx="13052927" cy="657315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84219F-9776-AA4C-0E51-C16A2AB57A15}"/>
                </a:ext>
              </a:extLst>
            </p:cNvPr>
            <p:cNvSpPr/>
            <p:nvPr/>
          </p:nvSpPr>
          <p:spPr>
            <a:xfrm>
              <a:off x="914401" y="7346463"/>
              <a:ext cx="13052926" cy="65731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4800" dirty="0">
                  <a:latin typeface="Trade Gothic Next" panose="020B0503040303020004" pitchFamily="34" charset="0"/>
                </a:rPr>
                <a:t>INTRODUCTION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BE402C3-BAC3-3C7B-B28F-119B8E67C6AD}"/>
                </a:ext>
              </a:extLst>
            </p:cNvPr>
            <p:cNvSpPr txBox="1"/>
            <p:nvPr/>
          </p:nvSpPr>
          <p:spPr>
            <a:xfrm>
              <a:off x="914400" y="8215780"/>
              <a:ext cx="13016918" cy="5016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200" b="0" i="0" dirty="0">
                  <a:solidFill>
                    <a:srgbClr val="222222"/>
                  </a:solidFill>
                  <a:effectLst/>
                  <a:latin typeface="Trade Gothic Next" panose="020B0503040303020004" pitchFamily="34" charset="0"/>
                </a:rPr>
                <a:t>•	The popularity of distance running has soared in recent decades with 	more people running ultra-marathons than ever before.</a:t>
              </a:r>
            </a:p>
            <a:p>
              <a:pPr algn="l" rtl="0"/>
              <a:r>
                <a:rPr lang="en-US" sz="3200" b="0" i="0" dirty="0">
                  <a:solidFill>
                    <a:srgbClr val="222222"/>
                  </a:solidFill>
                  <a:effectLst/>
                  <a:latin typeface="Trade Gothic Next" panose="020B0503040303020004" pitchFamily="34" charset="0"/>
                </a:rPr>
                <a:t>• 	The minimum ultra-marathon distance is anything above 26.2 miles.</a:t>
              </a:r>
            </a:p>
            <a:p>
              <a:pPr algn="l"/>
              <a:r>
                <a:rPr lang="en-US" sz="3200" b="0" i="0" dirty="0">
                  <a:solidFill>
                    <a:srgbClr val="222222"/>
                  </a:solidFill>
                  <a:effectLst/>
                  <a:latin typeface="Trade Gothic Next" panose="020B0503040303020004" pitchFamily="34" charset="0"/>
                </a:rPr>
                <a:t>•	There are few research studies available on 100-mile distance 	running focused on elite/world class mountain ultra marathoners.</a:t>
              </a:r>
            </a:p>
            <a:p>
              <a:pPr algn="l" rtl="0"/>
              <a:r>
                <a:rPr lang="en-US" sz="3200" b="0" i="0" dirty="0">
                  <a:solidFill>
                    <a:srgbClr val="222222"/>
                  </a:solidFill>
                  <a:effectLst/>
                  <a:latin typeface="Trade Gothic Next" panose="020B0503040303020004" pitchFamily="34" charset="0"/>
                </a:rPr>
                <a:t>• 	There are few studies available on runners that represent 	recreational/non-elite runners who live and train in the Midwest.</a:t>
              </a:r>
            </a:p>
            <a:p>
              <a:pPr algn="l"/>
              <a:endParaRPr lang="en-US" sz="3200" dirty="0">
                <a:solidFill>
                  <a:srgbClr val="222222"/>
                </a:solidFill>
                <a:latin typeface="Trade Gothic Next" panose="020B0503040303020004" pitchFamily="34" charset="0"/>
              </a:endParaRPr>
            </a:p>
            <a:p>
              <a:pPr algn="ctr"/>
              <a:r>
                <a:rPr lang="en-US" sz="3200" b="0" i="0" dirty="0">
                  <a:solidFill>
                    <a:srgbClr val="222222"/>
                  </a:solidFill>
                  <a:effectLst/>
                  <a:latin typeface="Trade Gothic Next" panose="020B0503040303020004" pitchFamily="34" charset="0"/>
                </a:rPr>
                <a:t>The purpose of this study is to measure physiological changes and the impact a 100-mile endurance race can have on the body.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CAD4ADB-1C6C-549B-B691-16EF179AB572}"/>
              </a:ext>
            </a:extLst>
          </p:cNvPr>
          <p:cNvGrpSpPr/>
          <p:nvPr/>
        </p:nvGrpSpPr>
        <p:grpSpPr>
          <a:xfrm>
            <a:off x="30196697" y="12915900"/>
            <a:ext cx="12737499" cy="12412215"/>
            <a:chOff x="30661118" y="7346463"/>
            <a:chExt cx="12315681" cy="133949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069EFAA-EA70-F55C-CA5A-662283339E9A}"/>
                </a:ext>
              </a:extLst>
            </p:cNvPr>
            <p:cNvSpPr/>
            <p:nvPr/>
          </p:nvSpPr>
          <p:spPr>
            <a:xfrm>
              <a:off x="30661118" y="7346463"/>
              <a:ext cx="12315681" cy="133949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4800" dirty="0">
                  <a:latin typeface="Trade Gothic Next" panose="020B0503040303020004" pitchFamily="34" charset="0"/>
                </a:rPr>
                <a:t>CONCLUSION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B434CB7-42D1-05C5-FFD3-9476ED95B8DF}"/>
                </a:ext>
              </a:extLst>
            </p:cNvPr>
            <p:cNvSpPr txBox="1"/>
            <p:nvPr/>
          </p:nvSpPr>
          <p:spPr>
            <a:xfrm>
              <a:off x="30856878" y="8250751"/>
              <a:ext cx="11941607" cy="7539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rgbClr val="000000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Body fluid increase was due to increase in plasma volume, which is very common in marathon distance runners (Knechtle et al. 2018).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rgbClr val="242424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CMJ results showed significant changes in braking RDF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rgbClr val="242424"/>
                  </a:solidFill>
                  <a:latin typeface="Trade Gothic Next" panose="020B0503040303020004" pitchFamily="34" charset="0"/>
                  <a:ea typeface="Times New Roman" panose="02020603050405020304" pitchFamily="18" charset="0"/>
                </a:rPr>
                <a:t>	</a:t>
              </a:r>
              <a:r>
                <a:rPr lang="en-US" sz="3200" dirty="0">
                  <a:solidFill>
                    <a:srgbClr val="242424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(pre 6570.0 </a:t>
              </a:r>
              <a:r>
                <a:rPr lang="en-US" sz="3200" dirty="0">
                  <a:solidFill>
                    <a:srgbClr val="000000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± 4832.3, post 3914.7 ± 3036.9</a:t>
              </a:r>
              <a:r>
                <a:rPr lang="en-US" sz="3200" dirty="0">
                  <a:solidFill>
                    <a:srgbClr val="242424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, p= </a:t>
              </a:r>
              <a:r>
                <a:rPr lang="en-US" sz="3200" dirty="0">
                  <a:solidFill>
                    <a:srgbClr val="000000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0.007).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rgbClr val="000000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Significant changes observed during force at peak braking force: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rgbClr val="000000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left leg (pre 823.8 ± 154.6, post 716.9 ± 17.5, p= 0.029)</a:t>
              </a:r>
            </a:p>
            <a:p>
              <a:pPr marL="914400" lvl="1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rgbClr val="000000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right leg (pre 816.5 ± 109.5, post 746.6 ± 148.5, p= 0.014).</a:t>
              </a:r>
              <a:r>
                <a:rPr lang="en-US" sz="3200" dirty="0">
                  <a:solidFill>
                    <a:srgbClr val="242424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rgbClr val="242424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This change can possibly be attributed to the rocky terrain on which the race took place, as well as the shock observed running down hills.</a:t>
              </a:r>
            </a:p>
            <a:p>
              <a:endParaRPr lang="en-US" sz="3200" dirty="0">
                <a:solidFill>
                  <a:srgbClr val="111111"/>
                </a:solidFill>
                <a:effectLst/>
                <a:latin typeface="Trade Gothic Next" panose="020B0503040303020004" pitchFamily="34" charset="0"/>
                <a:ea typeface="Times New Roman" panose="02020603050405020304" pitchFamily="18" charset="0"/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rgbClr val="11111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Ultra endurance trail runners are very diverse, and the location and the terrain that runners train on can have a huge impact on their performance. </a:t>
              </a:r>
              <a:endParaRPr lang="en-US" sz="3200" dirty="0">
                <a:latin typeface="Trade Gothic Next" panose="020B0503040303020004" pitchFamily="34" charset="0"/>
              </a:endParaRPr>
            </a:p>
          </p:txBody>
        </p:sp>
      </p:grp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06DDCB57-7C1F-52C8-E622-EB25027E4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39822"/>
              </p:ext>
            </p:extLst>
          </p:nvPr>
        </p:nvGraphicFramePr>
        <p:xfrm>
          <a:off x="30185950" y="7326614"/>
          <a:ext cx="12737498" cy="526172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72667">
                  <a:extLst>
                    <a:ext uri="{9D8B030D-6E8A-4147-A177-3AD203B41FA5}">
                      <a16:colId xmlns:a16="http://schemas.microsoft.com/office/drawing/2014/main" val="4067056962"/>
                    </a:ext>
                  </a:extLst>
                </a:gridCol>
                <a:gridCol w="3995660">
                  <a:extLst>
                    <a:ext uri="{9D8B030D-6E8A-4147-A177-3AD203B41FA5}">
                      <a16:colId xmlns:a16="http://schemas.microsoft.com/office/drawing/2014/main" val="3954807037"/>
                    </a:ext>
                  </a:extLst>
                </a:gridCol>
                <a:gridCol w="4462254">
                  <a:extLst>
                    <a:ext uri="{9D8B030D-6E8A-4147-A177-3AD203B41FA5}">
                      <a16:colId xmlns:a16="http://schemas.microsoft.com/office/drawing/2014/main" val="3879831735"/>
                    </a:ext>
                  </a:extLst>
                </a:gridCol>
                <a:gridCol w="2006917">
                  <a:extLst>
                    <a:ext uri="{9D8B030D-6E8A-4147-A177-3AD203B41FA5}">
                      <a16:colId xmlns:a16="http://schemas.microsoft.com/office/drawing/2014/main" val="614454392"/>
                    </a:ext>
                  </a:extLst>
                </a:gridCol>
              </a:tblGrid>
              <a:tr h="117520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  <a:ea typeface="Times New Roman" panose="02020603050405020304" pitchFamily="18" charset="0"/>
                        </a:rPr>
                        <a:t>Bioelectrical Impedance (BIA)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3796979"/>
                  </a:ext>
                </a:extLst>
              </a:tr>
              <a:tr h="1160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Pre-race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mean 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  <a:sym typeface="Symbol" panose="05050102010706020507" pitchFamily="18" charset="2"/>
                        </a:rPr>
                        <a:t> 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SD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Post-race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mean 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  <a:sym typeface="Symbol" panose="05050102010706020507" pitchFamily="18" charset="2"/>
                        </a:rPr>
                        <a:t> </a:t>
                      </a: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SD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P value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2125140"/>
                  </a:ext>
                </a:extLst>
              </a:tr>
              <a:tr h="750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BMI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24.41 ± 1.27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24.12 ± 1.97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0.349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4241492"/>
                  </a:ext>
                </a:extLst>
              </a:tr>
              <a:tr h="750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rade Gothic Next" panose="020B0503040303020004" pitchFamily="34" charset="0"/>
                        </a:rPr>
                        <a:t>TBW%</a:t>
                      </a:r>
                      <a:endParaRPr lang="en-US" sz="360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rade Gothic Next" panose="020B0503040303020004" pitchFamily="34" charset="0"/>
                        </a:rPr>
                        <a:t>61.30 ± 6.40</a:t>
                      </a:r>
                      <a:endParaRPr lang="en-US" sz="360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63.91 ± 3.70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0.164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4413194"/>
                  </a:ext>
                </a:extLst>
              </a:tr>
              <a:tr h="673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rade Gothic Next" panose="020B0503040303020004" pitchFamily="34" charset="0"/>
                        </a:rPr>
                        <a:t>ECF%</a:t>
                      </a:r>
                      <a:endParaRPr lang="en-US" sz="360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>
                          <a:effectLst/>
                          <a:latin typeface="Trade Gothic Next" panose="020B0503040303020004" pitchFamily="34" charset="0"/>
                        </a:rPr>
                        <a:t>41.51 ± 2.53</a:t>
                      </a:r>
                      <a:endParaRPr lang="en-US" sz="360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latin typeface="Trade Gothic Next" panose="020B0503040303020004" pitchFamily="34" charset="0"/>
                        </a:rPr>
                        <a:t>43.15 ± 1.89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  <a:highlight>
                            <a:srgbClr val="FFFF00"/>
                          </a:highlight>
                          <a:latin typeface="Trade Gothic Next" panose="020B0503040303020004" pitchFamily="34" charset="0"/>
                        </a:rPr>
                        <a:t>0.030</a:t>
                      </a:r>
                      <a:endParaRPr lang="en-US" sz="3600" dirty="0">
                        <a:effectLst/>
                        <a:highlight>
                          <a:srgbClr val="FFFF00"/>
                        </a:highlight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1179306"/>
                  </a:ext>
                </a:extLst>
              </a:tr>
              <a:tr h="750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rade Gothic Next" panose="020B0503040303020004" pitchFamily="34" charset="0"/>
                        </a:rPr>
                        <a:t>ICF%</a:t>
                      </a:r>
                      <a:endParaRPr lang="en-US" sz="360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Trade Gothic Next" panose="020B0503040303020004" pitchFamily="34" charset="0"/>
                        </a:rPr>
                        <a:t>58.50 ± 2.53</a:t>
                      </a:r>
                      <a:endParaRPr lang="en-US" sz="360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rade Gothic Next" panose="020B0503040303020004" pitchFamily="34" charset="0"/>
                        </a:rPr>
                        <a:t>56.86 ± 1.89</a:t>
                      </a:r>
                      <a:endParaRPr lang="en-US" sz="3600" dirty="0">
                        <a:effectLst/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highlight>
                            <a:srgbClr val="FFFF00"/>
                          </a:highlight>
                          <a:latin typeface="Trade Gothic Next" panose="020B0503040303020004" pitchFamily="34" charset="0"/>
                        </a:rPr>
                        <a:t>0.030</a:t>
                      </a:r>
                      <a:endParaRPr lang="en-US" sz="3600" dirty="0">
                        <a:effectLst/>
                        <a:highlight>
                          <a:srgbClr val="FFFF00"/>
                        </a:highlight>
                        <a:latin typeface="Trade Gothic Next" panose="020B05030403030200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58317793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F67D383F-2D64-D9A4-A8C4-CC08DEDF16CC}"/>
              </a:ext>
            </a:extLst>
          </p:cNvPr>
          <p:cNvGrpSpPr/>
          <p:nvPr/>
        </p:nvGrpSpPr>
        <p:grpSpPr>
          <a:xfrm>
            <a:off x="14786801" y="9806115"/>
            <a:ext cx="14054899" cy="5276247"/>
            <a:chOff x="14824333" y="21088076"/>
            <a:chExt cx="15142120" cy="527624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9AA1475-974A-D24C-6887-1E358FC18B1D}"/>
                </a:ext>
              </a:extLst>
            </p:cNvPr>
            <p:cNvSpPr txBox="1"/>
            <p:nvPr/>
          </p:nvSpPr>
          <p:spPr>
            <a:xfrm>
              <a:off x="14824333" y="21088076"/>
              <a:ext cx="15142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Trade Gothic Next" panose="020B0503040303020004" pitchFamily="34" charset="0"/>
                </a:rPr>
                <a:t>Bell Squats &amp; Countermovement Jump (CMJ)</a:t>
              </a:r>
            </a:p>
          </p:txBody>
        </p:sp>
        <p:pic>
          <p:nvPicPr>
            <p:cNvPr id="44" name="Picture 43" descr="Chart, box and whisker chart&#10;&#10;Description automatically generated">
              <a:extLst>
                <a:ext uri="{FF2B5EF4-FFF2-40B4-BE49-F238E27FC236}">
                  <a16:creationId xmlns:a16="http://schemas.microsoft.com/office/drawing/2014/main" id="{932D3687-A1B8-F320-0C1E-4071753DA9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24356"/>
            <a:stretch/>
          </p:blipFill>
          <p:spPr>
            <a:xfrm>
              <a:off x="14885601" y="21753548"/>
              <a:ext cx="6144994" cy="4610775"/>
            </a:xfrm>
            <a:prstGeom prst="rect">
              <a:avLst/>
            </a:prstGeom>
          </p:spPr>
        </p:pic>
        <p:pic>
          <p:nvPicPr>
            <p:cNvPr id="45" name="Picture 44" descr="Chart, box and whisker chart&#10;&#10;Description automatically generated">
              <a:extLst>
                <a:ext uri="{FF2B5EF4-FFF2-40B4-BE49-F238E27FC236}">
                  <a16:creationId xmlns:a16="http://schemas.microsoft.com/office/drawing/2014/main" id="{980F82C0-FF8D-72B3-EC87-0E6FCC2CD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452377" y="21753548"/>
              <a:ext cx="8514076" cy="4469233"/>
            </a:xfrm>
            <a:prstGeom prst="rect">
              <a:avLst/>
            </a:prstGeom>
          </p:spPr>
        </p:pic>
      </p:grpSp>
      <p:pic>
        <p:nvPicPr>
          <p:cNvPr id="46" name="Picture 45" descr="Chart, box and whisker chart&#10;&#10;Description automatically generated">
            <a:extLst>
              <a:ext uri="{FF2B5EF4-FFF2-40B4-BE49-F238E27FC236}">
                <a16:creationId xmlns:a16="http://schemas.microsoft.com/office/drawing/2014/main" id="{76C484F2-8F8F-A628-F0CD-60D4146259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18724" y="15895111"/>
            <a:ext cx="13172387" cy="4499158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A108280A-AFE8-EB01-2DA7-D6FB7AD821C0}"/>
              </a:ext>
            </a:extLst>
          </p:cNvPr>
          <p:cNvGrpSpPr/>
          <p:nvPr/>
        </p:nvGrpSpPr>
        <p:grpSpPr>
          <a:xfrm>
            <a:off x="14843670" y="21650932"/>
            <a:ext cx="13793015" cy="4794441"/>
            <a:chOff x="14824333" y="15712613"/>
            <a:chExt cx="15629131" cy="4794441"/>
          </a:xfrm>
        </p:grpSpPr>
        <p:pic>
          <p:nvPicPr>
            <p:cNvPr id="39" name="Picture 38" descr="Chart, box and whisker chart&#10;&#10;Description automatically generated">
              <a:extLst>
                <a:ext uri="{FF2B5EF4-FFF2-40B4-BE49-F238E27FC236}">
                  <a16:creationId xmlns:a16="http://schemas.microsoft.com/office/drawing/2014/main" id="{5A9BC8BB-4DC7-932E-5962-AD13A4F7C9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4824333" y="16539946"/>
              <a:ext cx="11713220" cy="3967108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1F1A413-A6FC-1D61-60DD-D6BB9F4A3B63}"/>
                </a:ext>
              </a:extLst>
            </p:cNvPr>
            <p:cNvSpPr txBox="1"/>
            <p:nvPr/>
          </p:nvSpPr>
          <p:spPr>
            <a:xfrm rot="10800000" flipV="1">
              <a:off x="14885601" y="15712613"/>
              <a:ext cx="1556786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Vastus Lateralis Muscle Morphology</a:t>
              </a:r>
              <a:endParaRPr lang="en-US" sz="3200" dirty="0">
                <a:latin typeface="Trade Gothic Next" panose="020B0503040303020004" pitchFamily="34" charset="0"/>
              </a:endParaRPr>
            </a:p>
          </p:txBody>
        </p:sp>
        <p:pic>
          <p:nvPicPr>
            <p:cNvPr id="49" name="Picture 48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46617AC0-A95F-E1A0-8700-C662818E42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15" t="8041" r="31021" b="1501"/>
            <a:stretch/>
          </p:blipFill>
          <p:spPr>
            <a:xfrm>
              <a:off x="26827118" y="16539945"/>
              <a:ext cx="3348082" cy="3967107"/>
            </a:xfrm>
            <a:prstGeom prst="rect">
              <a:avLst/>
            </a:prstGeom>
          </p:spPr>
        </p:pic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2A6D5EC6-FAAB-7343-7D43-B074BEE47F95}"/>
              </a:ext>
            </a:extLst>
          </p:cNvPr>
          <p:cNvSpPr txBox="1"/>
          <p:nvPr/>
        </p:nvSpPr>
        <p:spPr>
          <a:xfrm rot="10800000" flipV="1">
            <a:off x="14676768" y="8292523"/>
            <a:ext cx="14508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242424"/>
                </a:solidFill>
                <a:effectLst/>
                <a:latin typeface="Trade Gothic Next" panose="020B0503040303020004" pitchFamily="34" charset="0"/>
                <a:ea typeface="Times New Roman" panose="02020603050405020304" pitchFamily="18" charset="0"/>
              </a:rPr>
              <a:t>The only significant changes were observed in body fluids, braking force, and left/ right foot </a:t>
            </a:r>
            <a:r>
              <a:rPr lang="en-US" sz="3200" dirty="0">
                <a:solidFill>
                  <a:srgbClr val="000000"/>
                </a:solidFill>
                <a:effectLst/>
                <a:latin typeface="Trade Gothic Next" panose="020B0503040303020004" pitchFamily="34" charset="0"/>
                <a:ea typeface="Times New Roman" panose="02020603050405020304" pitchFamily="18" charset="0"/>
              </a:rPr>
              <a:t>force at peak braking </a:t>
            </a:r>
            <a:r>
              <a:rPr lang="en-US" sz="3200" dirty="0">
                <a:solidFill>
                  <a:srgbClr val="242424"/>
                </a:solidFill>
                <a:effectLst/>
                <a:latin typeface="Trade Gothic Next" panose="020B0503040303020004" pitchFamily="34" charset="0"/>
                <a:ea typeface="Times New Roman" panose="02020603050405020304" pitchFamily="18" charset="0"/>
              </a:rPr>
              <a:t>during countermovement jump testing. </a:t>
            </a:r>
            <a:endParaRPr lang="en-US" sz="3200" dirty="0">
              <a:latin typeface="Trade Gothic Next" panose="020B05030403030200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E0B6F6E-016E-F2CA-C5C9-FC398F7E08CC}"/>
              </a:ext>
            </a:extLst>
          </p:cNvPr>
          <p:cNvGrpSpPr/>
          <p:nvPr/>
        </p:nvGrpSpPr>
        <p:grpSpPr>
          <a:xfrm>
            <a:off x="30153701" y="25571937"/>
            <a:ext cx="12737499" cy="3463685"/>
            <a:chOff x="30575520" y="25571937"/>
            <a:chExt cx="12315680" cy="346368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98566A2-9F31-517F-9972-932F3EA80C9A}"/>
                </a:ext>
              </a:extLst>
            </p:cNvPr>
            <p:cNvSpPr/>
            <p:nvPr/>
          </p:nvSpPr>
          <p:spPr>
            <a:xfrm>
              <a:off x="30575520" y="25571937"/>
              <a:ext cx="12315680" cy="34636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4000" dirty="0">
                  <a:latin typeface="Trade Gothic Next" panose="020B0503040303020004" pitchFamily="34" charset="0"/>
                </a:rPr>
                <a:t>REFERENCES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142DB63-7998-2DA6-5E0D-D7B3F5E00D9D}"/>
                </a:ext>
              </a:extLst>
            </p:cNvPr>
            <p:cNvSpPr txBox="1"/>
            <p:nvPr/>
          </p:nvSpPr>
          <p:spPr>
            <a:xfrm>
              <a:off x="30762556" y="26332502"/>
              <a:ext cx="12102379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Knechtle B, </a:t>
              </a:r>
              <a:r>
                <a:rPr lang="en-US" sz="2000" dirty="0" err="1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Rosemann</a:t>
              </a:r>
              <a:r>
                <a:rPr lang="en-US" sz="2000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 T, Nikolaidis PT. Pacing and Changes in Body Composition in 48 h Ultra-Endurance Running-A Case Study. </a:t>
              </a:r>
              <a:r>
                <a:rPr lang="en-US" sz="2000" i="1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Sports (Basel)</a:t>
              </a:r>
              <a:r>
                <a:rPr lang="en-US" sz="2000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. 2018;6(4):136. Published 2018 Nov 1. doi:10.3390/sports6040136</a:t>
              </a:r>
            </a:p>
            <a:p>
              <a:pPr marL="228600" indent="-228600"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Landers-Ramos RQ, </a:t>
              </a:r>
              <a:r>
                <a:rPr lang="en-US" sz="2000" dirty="0" err="1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Dondero</a:t>
              </a:r>
              <a:r>
                <a:rPr lang="en-US" sz="2000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 K, Nelson C, Ranadive SM, Prior SJ, Addison O. Muscle thickness and inflammation during a 50km ultramarathon in recreational runners. </a:t>
              </a:r>
              <a:r>
                <a:rPr lang="en-US" sz="2000" i="1" dirty="0" err="1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PLoS</a:t>
              </a:r>
              <a:r>
                <a:rPr lang="en-US" sz="2000" i="1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 One</a:t>
              </a:r>
              <a:r>
                <a:rPr lang="en-US" sz="2000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. 2022;17(9):e0273510. Published 2022 Sep 1. doi:10.1371/journal.pone.0273510</a:t>
              </a:r>
              <a:endParaRPr lang="en-US" sz="2000" dirty="0">
                <a:effectLst/>
                <a:latin typeface="Trade Gothic Next" panose="020B0503040303020004" pitchFamily="34" charset="0"/>
                <a:ea typeface="Times New Roman" panose="02020603050405020304" pitchFamily="18" charset="0"/>
              </a:endParaRPr>
            </a:p>
            <a:p>
              <a:pPr marL="228600" marR="0" indent="-22860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2000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Nikolaidis PT, Clemente-Suárez VJ, Chlíbková D, Knechtle B. Training, Anthropometric, and Physiological Characteristics in Men Recreational Marathon Runners: The Role of Sport Experience. </a:t>
              </a:r>
              <a:r>
                <a:rPr lang="en-US" sz="2000" i="1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Front Physiol</a:t>
              </a:r>
              <a:r>
                <a:rPr lang="en-US" sz="2000" dirty="0">
                  <a:solidFill>
                    <a:srgbClr val="212121"/>
                  </a:solidFill>
                  <a:effectLst/>
                  <a:latin typeface="Trade Gothic Next" panose="020B0503040303020004" pitchFamily="34" charset="0"/>
                  <a:ea typeface="Times New Roman" panose="02020603050405020304" pitchFamily="18" charset="0"/>
                </a:rPr>
                <a:t>. 2021;12:666201. Published 2021 Apr 12. doi:10.3389/fphys.2021.666201</a:t>
              </a:r>
              <a:endParaRPr lang="en-US" sz="2000" dirty="0">
                <a:effectLst/>
                <a:latin typeface="Trade Gothic Next" panose="020B0503040303020004" pitchFamily="34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D656121-607D-20AC-397D-C5418FDFCF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858698" y="3364863"/>
            <a:ext cx="5715000" cy="32766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62E1AD8-76CE-0E70-7B49-385ECC57707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3875" y="3322359"/>
            <a:ext cx="5715000" cy="3276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C67170-A89A-32DC-79D6-EB569152C15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845888" y="20782375"/>
            <a:ext cx="6747174" cy="450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1589</TotalTime>
  <Words>619</Words>
  <Application>Microsoft Office PowerPoint</Application>
  <PresentationFormat>Custom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karolina zavisiute</dc:creator>
  <cp:lastModifiedBy>karolina zavisiute</cp:lastModifiedBy>
  <cp:revision>4</cp:revision>
  <dcterms:created xsi:type="dcterms:W3CDTF">2023-03-28T00:20:08Z</dcterms:created>
  <dcterms:modified xsi:type="dcterms:W3CDTF">2023-03-29T03:58:34Z</dcterms:modified>
</cp:coreProperties>
</file>